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93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301" r:id="rId17"/>
    <p:sldId id="308" r:id="rId18"/>
    <p:sldId id="312" r:id="rId19"/>
    <p:sldId id="311" r:id="rId20"/>
    <p:sldId id="309" r:id="rId21"/>
    <p:sldId id="310" r:id="rId22"/>
    <p:sldId id="304" r:id="rId23"/>
    <p:sldId id="294" r:id="rId24"/>
    <p:sldId id="295" r:id="rId25"/>
    <p:sldId id="279" r:id="rId26"/>
    <p:sldId id="280" r:id="rId27"/>
    <p:sldId id="274" r:id="rId28"/>
    <p:sldId id="276" r:id="rId29"/>
    <p:sldId id="281" r:id="rId30"/>
    <p:sldId id="277" r:id="rId31"/>
    <p:sldId id="282" r:id="rId32"/>
    <p:sldId id="278" r:id="rId33"/>
    <p:sldId id="283" r:id="rId34"/>
    <p:sldId id="314" r:id="rId35"/>
    <p:sldId id="316" r:id="rId36"/>
    <p:sldId id="318" r:id="rId37"/>
    <p:sldId id="320" r:id="rId38"/>
    <p:sldId id="284" r:id="rId39"/>
    <p:sldId id="285" r:id="rId40"/>
    <p:sldId id="286" r:id="rId41"/>
    <p:sldId id="287" r:id="rId42"/>
    <p:sldId id="288" r:id="rId43"/>
    <p:sldId id="315" r:id="rId44"/>
    <p:sldId id="299" r:id="rId45"/>
    <p:sldId id="319" r:id="rId46"/>
    <p:sldId id="313" r:id="rId47"/>
    <p:sldId id="300" r:id="rId48"/>
    <p:sldId id="290" r:id="rId49"/>
    <p:sldId id="291" r:id="rId50"/>
    <p:sldId id="292" r:id="rId51"/>
    <p:sldId id="303" r:id="rId52"/>
    <p:sldId id="305" r:id="rId53"/>
    <p:sldId id="306" r:id="rId54"/>
    <p:sldId id="307" r:id="rId55"/>
    <p:sldId id="296" r:id="rId56"/>
    <p:sldId id="297" r:id="rId57"/>
    <p:sldId id="30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0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0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3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9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2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2859-16B9-465D-8024-842855DFE7BB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7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294E3-316C-4D2B-B979-E83A7C325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종합설계기획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083AF7-F4E6-451D-9CF5-4AD770CFF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: At Last….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EADBC-8837-4280-9C35-FAFA47556F56}"/>
              </a:ext>
            </a:extLst>
          </p:cNvPr>
          <p:cNvSpPr txBox="1"/>
          <p:nvPr/>
        </p:nvSpPr>
        <p:spPr>
          <a:xfrm>
            <a:off x="10036834" y="4429919"/>
            <a:ext cx="2907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참여인원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류성호</a:t>
            </a:r>
            <a:endParaRPr lang="en-US" altLang="ko-KR" dirty="0"/>
          </a:p>
          <a:p>
            <a:r>
              <a:rPr lang="ko-KR" altLang="en-US" dirty="0"/>
              <a:t>서진석</a:t>
            </a:r>
            <a:endParaRPr lang="en-US" altLang="ko-KR" dirty="0"/>
          </a:p>
          <a:p>
            <a:r>
              <a:rPr lang="ko-KR" altLang="en-US" dirty="0"/>
              <a:t>홍찬우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54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루트에 </a:t>
            </a:r>
            <a:r>
              <a:rPr lang="ko-KR" altLang="en-US" sz="1200" dirty="0" err="1"/>
              <a:t>따라감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위주의 디펜스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마다 역할이 다르다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501394-8023-47CE-9D44-779E2AD64219}"/>
              </a:ext>
            </a:extLst>
          </p:cNvPr>
          <p:cNvGrpSpPr/>
          <p:nvPr/>
        </p:nvGrpSpPr>
        <p:grpSpPr>
          <a:xfrm>
            <a:off x="2130103" y="1749146"/>
            <a:ext cx="4990089" cy="3447823"/>
            <a:chOff x="6154475" y="1604954"/>
            <a:chExt cx="5778839" cy="328108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D93542-739E-46ED-96C8-FA2977E7488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6865CE-C3C1-4324-87CD-C16FD81F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598" y="1648040"/>
              <a:ext cx="5692589" cy="320208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6E2DB94-462C-4506-8871-163A6A76D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31" t="14411" r="37121" b="36161"/>
            <a:stretch/>
          </p:blipFill>
          <p:spPr>
            <a:xfrm>
              <a:off x="6197598" y="1644453"/>
              <a:ext cx="870897" cy="890632"/>
            </a:xfrm>
            <a:prstGeom prst="rect">
              <a:avLst/>
            </a:prstGeom>
          </p:spPr>
        </p:pic>
      </p:grp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9B8DBC89-D880-485E-BD83-3DF1061A1B5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8178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이동 가능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웨이브 마다 적 강화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중앙 거점에만 설치 가능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순의 디펜스 흐름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70B238-9ED2-4036-9D98-78D482DA0012}"/>
              </a:ext>
            </a:extLst>
          </p:cNvPr>
          <p:cNvGrpSpPr/>
          <p:nvPr/>
        </p:nvGrpSpPr>
        <p:grpSpPr>
          <a:xfrm>
            <a:off x="2130099" y="1796531"/>
            <a:ext cx="4952852" cy="3362699"/>
            <a:chOff x="5791107" y="1382510"/>
            <a:chExt cx="5778839" cy="32810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86D32C-265D-441E-AEF5-1A80D72BD208}"/>
                </a:ext>
              </a:extLst>
            </p:cNvPr>
            <p:cNvSpPr/>
            <p:nvPr/>
          </p:nvSpPr>
          <p:spPr>
            <a:xfrm>
              <a:off x="5791107" y="1382510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7873340-516D-47CD-BE79-8FE34CA5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232" y="1422009"/>
              <a:ext cx="5692588" cy="3202081"/>
            </a:xfrm>
            <a:prstGeom prst="rect">
              <a:avLst/>
            </a:prstGeom>
          </p:spPr>
        </p:pic>
      </p:grp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F41E8769-1206-4FC2-BEC3-04DECE0519ED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9821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시작 위치에서 플레이어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총기 및 총알 지급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SPAWN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774411" y="2184448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4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소규모 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전투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PATH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3189163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5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탑 뷰 카메라 변환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대규모 적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완료 시 </a:t>
            </a:r>
            <a:r>
              <a:rPr lang="en-US" altLang="ko-KR" sz="1200" dirty="0"/>
              <a:t>PATH </a:t>
            </a:r>
            <a:r>
              <a:rPr lang="ko-KR" altLang="en-US" sz="1200" dirty="0"/>
              <a:t>진행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CHECK-POINT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4182641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5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소규모 </a:t>
            </a:r>
            <a:r>
              <a:rPr lang="en-US" altLang="ko-KR" sz="1200" dirty="0"/>
              <a:t>wave </a:t>
            </a:r>
            <a:r>
              <a:rPr lang="ko-KR" altLang="en-US" sz="1200" dirty="0"/>
              <a:t>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Wave </a:t>
            </a:r>
            <a:r>
              <a:rPr lang="ko-KR" altLang="en-US" sz="1200" dirty="0"/>
              <a:t>소탕 시 탈출 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EXI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4424E2-4446-4CED-B509-B75C2B6E48B6}"/>
              </a:ext>
            </a:extLst>
          </p:cNvPr>
          <p:cNvCxnSpPr>
            <a:cxnSpLocks/>
          </p:cNvCxnSpPr>
          <p:nvPr/>
        </p:nvCxnSpPr>
        <p:spPr>
          <a:xfrm flipV="1">
            <a:off x="3774411" y="6149794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3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일자형 레벨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길목에서 소규모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베이스포인트에서 구조물 이용 미로와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탈출구에서 마지막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흐름도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6E28F8-8A4B-407E-AB56-3C90F4D5694B}"/>
              </a:ext>
            </a:extLst>
          </p:cNvPr>
          <p:cNvSpPr/>
          <p:nvPr/>
        </p:nvSpPr>
        <p:spPr>
          <a:xfrm>
            <a:off x="2165852" y="2321728"/>
            <a:ext cx="4379728" cy="3560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연구소 및 광장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60m x 60m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이동 및 사격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 빌보드 형식으로 텍스트로 튜토리얼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Path</a:t>
            </a:r>
            <a:r>
              <a:rPr lang="ko-KR" altLang="en-US" sz="1200" dirty="0"/>
              <a:t> 이동 시 상호 작용 연습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Spawn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폐공장의 변신은 무죄, 전주시 '팔복예술공장'에서 공간의 가치 재발견한다 &lt; 뉴스 &lt; 문화 NEWS &lt; 기사본문 - 문화뉴스">
            <a:extLst>
              <a:ext uri="{FF2B5EF4-FFF2-40B4-BE49-F238E27FC236}">
                <a16:creationId xmlns:a16="http://schemas.microsoft.com/office/drawing/2014/main" id="{B6259031-EDF1-451A-8E96-899B0D44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4720598"/>
            <a:ext cx="1482090" cy="8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2D136-1958-411A-A6F2-B1C445E52EBA}"/>
              </a:ext>
            </a:extLst>
          </p:cNvPr>
          <p:cNvSpPr txBox="1"/>
          <p:nvPr/>
        </p:nvSpPr>
        <p:spPr>
          <a:xfrm>
            <a:off x="2381250" y="2737268"/>
            <a:ext cx="18364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튜토리얼 </a:t>
            </a:r>
            <a:r>
              <a:rPr lang="ko-KR" altLang="en-US" dirty="0" err="1">
                <a:solidFill>
                  <a:schemeClr val="bg1"/>
                </a:solidFill>
              </a:rPr>
              <a:t>메세지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9FFA3B-4574-4E25-A1FF-25F2F84F8A3E}"/>
              </a:ext>
            </a:extLst>
          </p:cNvPr>
          <p:cNvSpPr/>
          <p:nvPr/>
        </p:nvSpPr>
        <p:spPr>
          <a:xfrm>
            <a:off x="6469380" y="2682240"/>
            <a:ext cx="7620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C1C89-BFD1-47D6-A920-93311154D556}"/>
              </a:ext>
            </a:extLst>
          </p:cNvPr>
          <p:cNvSpPr txBox="1"/>
          <p:nvPr/>
        </p:nvSpPr>
        <p:spPr>
          <a:xfrm>
            <a:off x="5627502" y="2693236"/>
            <a:ext cx="11334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Path </a:t>
            </a:r>
            <a:r>
              <a:rPr lang="ko-KR" altLang="en-US" sz="1200" dirty="0">
                <a:solidFill>
                  <a:schemeClr val="bg1"/>
                </a:solidFill>
              </a:rPr>
              <a:t>통로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353632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아스팔트 평지 밑 도로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도로 테두리</a:t>
            </a:r>
            <a:r>
              <a:rPr lang="en-US" altLang="ko-KR" sz="1200" dirty="0"/>
              <a:t>/</a:t>
            </a:r>
            <a:r>
              <a:rPr lang="ko-KR" altLang="en-US" sz="1200" dirty="0"/>
              <a:t>인도에서 </a:t>
            </a:r>
            <a:r>
              <a:rPr lang="ko-KR" altLang="en-US" sz="1200" dirty="0" err="1"/>
              <a:t>스폰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오브젝트 제한이 적다면 가로수 등 환경 오브젝트 생성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Path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16D8E-DBE4-487C-BF98-3E497128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23448" y="2347784"/>
            <a:ext cx="3344619" cy="37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3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 방어선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테두리를 자동차나 잔해로 벽을 세울 예정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1</a:t>
            </a:r>
            <a:r>
              <a:rPr lang="en-US" altLang="ko-KR" sz="2400" baseline="30000" dirty="0"/>
              <a:t>st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Car park seen from above with many empty parking lots - 11000200">
            <a:extLst>
              <a:ext uri="{FF2B5EF4-FFF2-40B4-BE49-F238E27FC236}">
                <a16:creationId xmlns:a16="http://schemas.microsoft.com/office/drawing/2014/main" id="{E07C54E3-D1B4-4E45-85CA-84FF6965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64" y="2383883"/>
            <a:ext cx="5335931" cy="35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2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6A1B-2281-4761-A3E3-3168B81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37CCD0B2-AAF1-4D26-8F04-601ABAC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00383"/>
              </p:ext>
            </p:extLst>
          </p:nvPr>
        </p:nvGraphicFramePr>
        <p:xfrm>
          <a:off x="635000" y="1423269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컨셉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예시 제시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게임 플레이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흐름도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추가작업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마무리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바운딩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보류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개발 환경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연구주제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플로우차트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엑셀파일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캐릭터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공격범위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발표자료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일정 세분화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네트워크 게임 명시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 분야 재정의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2022.01.18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심사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2022.02.07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FBX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모델 사용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상태 플로우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53702A-AB00-4501-A417-B6D6A117C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751113"/>
              </p:ext>
            </p:extLst>
          </p:nvPr>
        </p:nvGraphicFramePr>
        <p:xfrm>
          <a:off x="6096000" y="1423268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2022.03.02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FSM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설계 기획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서버와 협의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컨셉 및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복구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84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잔디가 말라 비틀어지며 훼손된 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여러 개 중복 시 분수대 등 조형 고려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2</a:t>
            </a:r>
            <a:r>
              <a:rPr lang="en-US" altLang="ko-KR" sz="2400" baseline="30000" dirty="0"/>
              <a:t>nd</a:t>
            </a:r>
            <a:r>
              <a:rPr lang="en-US" altLang="ko-KR" sz="2400" dirty="0"/>
              <a:t> 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39FE94-F87E-49C1-8275-F5799146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68" y="2510798"/>
            <a:ext cx="4901997" cy="30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2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군기지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 x 2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탈출용 군기지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3</a:t>
            </a:r>
            <a:r>
              <a:rPr lang="en-US" altLang="ko-KR" sz="2400" baseline="30000" dirty="0"/>
              <a:t>rd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주한미군기지 4곳 즉시 반환…용산은 절차 개시 | 뉴스 | News | 코리안 포스트 | Korean Post">
            <a:extLst>
              <a:ext uri="{FF2B5EF4-FFF2-40B4-BE49-F238E27FC236}">
                <a16:creationId xmlns:a16="http://schemas.microsoft.com/office/drawing/2014/main" id="{CD868A09-782A-471D-9782-4110C245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22" y="2649388"/>
            <a:ext cx="4433499" cy="24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50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웨이브 처리 전 까진 해당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벗어나지 못한다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종료 시 생존해 있다면 길이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길은 무언가로 막혀 있으며 엔지니어 </a:t>
            </a:r>
            <a:r>
              <a:rPr lang="en-US" altLang="ko-KR" sz="1200" dirty="0"/>
              <a:t>OR </a:t>
            </a:r>
            <a:r>
              <a:rPr lang="ko-KR" altLang="en-US" sz="1200" dirty="0"/>
              <a:t>모든 플레이어가 상호작용시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시간은 </a:t>
            </a:r>
            <a:r>
              <a:rPr lang="en-US" altLang="ko-KR" sz="1200" dirty="0"/>
              <a:t>2</a:t>
            </a:r>
            <a:r>
              <a:rPr lang="ko-KR" altLang="en-US" sz="1200" dirty="0"/>
              <a:t>초간 버튼 유지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 애니메이션은 문이 양쪽으로 열림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열리는데 </a:t>
            </a:r>
            <a:r>
              <a:rPr lang="en-US" altLang="ko-KR" sz="1200" dirty="0"/>
              <a:t>4</a:t>
            </a:r>
            <a:r>
              <a:rPr lang="ko-KR" altLang="en-US" sz="1200" dirty="0"/>
              <a:t>초 예상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이벤트 종료 후 열리는 길목 </a:t>
            </a:r>
            <a:r>
              <a:rPr lang="en-US" altLang="ko-KR" sz="1200" dirty="0"/>
              <a:t>x</a:t>
            </a:r>
            <a:r>
              <a:rPr lang="ko-KR" altLang="en-US" sz="1200" dirty="0"/>
              <a:t>축 좌표로 </a:t>
            </a:r>
            <a:r>
              <a:rPr lang="en-US" altLang="ko-KR" sz="1200" dirty="0"/>
              <a:t>– 10</a:t>
            </a:r>
            <a:r>
              <a:rPr lang="ko-KR" altLang="en-US" sz="1200" dirty="0"/>
              <a:t>만큼 안에서 다음 맵 로드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8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1061989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Game-Set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Game-Start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369082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Wait-connect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5423095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Select-charter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7155361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Trailer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8887627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In-game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902559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634825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67091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A8B2FE5-1BA5-43F8-BA5D-9FE6166F6824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10099357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 flipH="1">
            <a:off x="2564426" y="3279337"/>
            <a:ext cx="2" cy="489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BE067CC9-D6AF-46F9-AE25-5604DC28D13B}"/>
              </a:ext>
            </a:extLst>
          </p:cNvPr>
          <p:cNvSpPr/>
          <p:nvPr/>
        </p:nvSpPr>
        <p:spPr>
          <a:xfrm>
            <a:off x="1958560" y="4767013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58563" y="376870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standby scene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50" idx="0"/>
          </p:cNvCxnSpPr>
          <p:nvPr/>
        </p:nvCxnSpPr>
        <p:spPr>
          <a:xfrm flipH="1">
            <a:off x="2564425" y="4372550"/>
            <a:ext cx="1" cy="394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369082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black scene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2966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369082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Wait-text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29669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09B0CDBF-5491-460E-B566-165EF2295F34}"/>
              </a:ext>
            </a:extLst>
          </p:cNvPr>
          <p:cNvSpPr/>
          <p:nvPr/>
        </p:nvSpPr>
        <p:spPr>
          <a:xfrm>
            <a:off x="542975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 scene</a:t>
            </a:r>
            <a:endParaRPr lang="ko-KR" altLang="en-US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E83D7EA-F0FF-4911-BD86-789A7AAB7DF0}"/>
              </a:ext>
            </a:extLst>
          </p:cNvPr>
          <p:cNvCxnSpPr>
            <a:cxnSpLocks/>
            <a:stCxn id="67" idx="4"/>
            <a:endCxn id="82" idx="0"/>
          </p:cNvCxnSpPr>
          <p:nvPr/>
        </p:nvCxnSpPr>
        <p:spPr>
          <a:xfrm>
            <a:off x="6035614" y="4306703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99ECA26-B268-405F-8C8D-0140B5C52141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>
          <a:xfrm>
            <a:off x="6028960" y="3279337"/>
            <a:ext cx="6654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다이아몬드 81">
            <a:extLst>
              <a:ext uri="{FF2B5EF4-FFF2-40B4-BE49-F238E27FC236}">
                <a16:creationId xmlns:a16="http://schemas.microsoft.com/office/drawing/2014/main" id="{FEE631D4-82AA-47D0-B47A-18E2F58C77B0}"/>
              </a:ext>
            </a:extLst>
          </p:cNvPr>
          <p:cNvSpPr/>
          <p:nvPr/>
        </p:nvSpPr>
        <p:spPr>
          <a:xfrm>
            <a:off x="5429751" y="4730219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select charter</a:t>
            </a:r>
            <a:endParaRPr lang="ko-KR" altLang="en-US" sz="110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B261C7B-4CAF-45B5-B38C-8B716F302BEB}"/>
              </a:ext>
            </a:extLst>
          </p:cNvPr>
          <p:cNvSpPr/>
          <p:nvPr/>
        </p:nvSpPr>
        <p:spPr>
          <a:xfrm>
            <a:off x="5429751" y="575758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C2C39FB-28F5-4861-8207-FC2A135E1A0B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flipH="1">
            <a:off x="6035614" y="5334068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715536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7761224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94934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888763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9493492" y="4306703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8887627" y="4730218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4793FC7-3FA7-4047-AEEB-66042D44055F}"/>
              </a:ext>
            </a:extLst>
          </p:cNvPr>
          <p:cNvCxnSpPr>
            <a:cxnSpLocks/>
            <a:stCxn id="23" idx="2"/>
            <a:endCxn id="139" idx="0"/>
          </p:cNvCxnSpPr>
          <p:nvPr/>
        </p:nvCxnSpPr>
        <p:spPr>
          <a:xfrm>
            <a:off x="11225758" y="3279337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5E35E2C7-5AA6-4B65-8898-E7E0D7EF9E30}"/>
              </a:ext>
            </a:extLst>
          </p:cNvPr>
          <p:cNvSpPr/>
          <p:nvPr/>
        </p:nvSpPr>
        <p:spPr>
          <a:xfrm>
            <a:off x="10619897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014D3980-672B-437A-BEBF-275E4F4A28E5}"/>
              </a:ext>
            </a:extLst>
          </p:cNvPr>
          <p:cNvSpPr/>
          <p:nvPr/>
        </p:nvSpPr>
        <p:spPr>
          <a:xfrm>
            <a:off x="10619893" y="4730217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C730345-D85F-4518-99E0-C4D4AB8C8A9F}"/>
              </a:ext>
            </a:extLst>
          </p:cNvPr>
          <p:cNvCxnSpPr>
            <a:cxnSpLocks/>
            <a:stCxn id="139" idx="4"/>
            <a:endCxn id="143" idx="0"/>
          </p:cNvCxnSpPr>
          <p:nvPr/>
        </p:nvCxnSpPr>
        <p:spPr>
          <a:xfrm flipH="1">
            <a:off x="11225758" y="4306702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9113988-522B-456B-B456-2BAFBBE13AB7}"/>
              </a:ext>
            </a:extLst>
          </p:cNvPr>
          <p:cNvCxnSpPr>
            <a:cxnSpLocks/>
            <a:stCxn id="143" idx="2"/>
            <a:endCxn id="152" idx="0"/>
          </p:cNvCxnSpPr>
          <p:nvPr/>
        </p:nvCxnSpPr>
        <p:spPr>
          <a:xfrm>
            <a:off x="11225758" y="5334066"/>
            <a:ext cx="0" cy="4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다이아몬드 151">
            <a:extLst>
              <a:ext uri="{FF2B5EF4-FFF2-40B4-BE49-F238E27FC236}">
                <a16:creationId xmlns:a16="http://schemas.microsoft.com/office/drawing/2014/main" id="{E61823A4-4EA1-4B42-9C4C-7C5071EA35BA}"/>
              </a:ext>
            </a:extLst>
          </p:cNvPr>
          <p:cNvSpPr/>
          <p:nvPr/>
        </p:nvSpPr>
        <p:spPr>
          <a:xfrm>
            <a:off x="10619893" y="5757584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Return</a:t>
            </a:r>
          </a:p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958559" y="1885654"/>
            <a:ext cx="121173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scene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1438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401848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6083832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Check-point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8154963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10214891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exit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848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5230219" y="3081420"/>
            <a:ext cx="853613" cy="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295562" y="3081420"/>
            <a:ext cx="859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366693" y="3081420"/>
            <a:ext cx="8481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3" idx="0"/>
          </p:cNvCxnSpPr>
          <p:nvPr/>
        </p:nvCxnSpPr>
        <p:spPr>
          <a:xfrm flipH="1">
            <a:off x="2564422" y="3279337"/>
            <a:ext cx="6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64363" y="473064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45" idx="0"/>
          </p:cNvCxnSpPr>
          <p:nvPr/>
        </p:nvCxnSpPr>
        <p:spPr>
          <a:xfrm>
            <a:off x="2570226" y="5334492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401848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zombie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62435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401848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obstacle</a:t>
            </a:r>
            <a:endParaRPr lang="ko-KR" altLang="en-US" sz="12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62435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8154963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876082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1082075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10214895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10820756" y="4301820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10214891" y="4725335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781381" y="1903352"/>
            <a:ext cx="173227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In-game</a:t>
            </a:r>
            <a:endParaRPr lang="ko-KR" altLang="en-US" sz="12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E71DE23-46CB-4C79-9C0F-788A14167A4E}"/>
              </a:ext>
            </a:extLst>
          </p:cNvPr>
          <p:cNvSpPr/>
          <p:nvPr/>
        </p:nvSpPr>
        <p:spPr>
          <a:xfrm>
            <a:off x="1970664" y="575758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E5983C-F80E-4621-9DA3-74E45F8688FB}"/>
              </a:ext>
            </a:extLst>
          </p:cNvPr>
          <p:cNvSpPr/>
          <p:nvPr/>
        </p:nvSpPr>
        <p:spPr>
          <a:xfrm>
            <a:off x="1958559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FBC547-D27A-4977-A827-D2849A487F38}"/>
              </a:ext>
            </a:extLst>
          </p:cNvPr>
          <p:cNvCxnSpPr>
            <a:cxnSpLocks/>
            <a:stCxn id="53" idx="4"/>
            <a:endCxn id="51" idx="0"/>
          </p:cNvCxnSpPr>
          <p:nvPr/>
        </p:nvCxnSpPr>
        <p:spPr>
          <a:xfrm>
            <a:off x="2564422" y="4306702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545667F-7F1F-490A-BF13-A20D360D28BD}"/>
              </a:ext>
            </a:extLst>
          </p:cNvPr>
          <p:cNvCxnSpPr>
            <a:cxnSpLocks/>
            <a:stCxn id="27" idx="2"/>
            <a:endCxn id="75" idx="0"/>
          </p:cNvCxnSpPr>
          <p:nvPr/>
        </p:nvCxnSpPr>
        <p:spPr>
          <a:xfrm flipH="1">
            <a:off x="6689687" y="3274454"/>
            <a:ext cx="10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520CB771-A0FC-4688-964D-8FF97008DB78}"/>
              </a:ext>
            </a:extLst>
          </p:cNvPr>
          <p:cNvSpPr/>
          <p:nvPr/>
        </p:nvSpPr>
        <p:spPr>
          <a:xfrm>
            <a:off x="6089628" y="472576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910DFE1-0ABF-495A-9A12-E3A543A2C675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>
            <a:off x="6695491" y="5329609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0D1C23E9-9B2B-480A-834E-A07E7FC531FF}"/>
              </a:ext>
            </a:extLst>
          </p:cNvPr>
          <p:cNvSpPr/>
          <p:nvPr/>
        </p:nvSpPr>
        <p:spPr>
          <a:xfrm>
            <a:off x="6095929" y="575270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E7247E7-F7DF-4EAD-84F9-172DF261C32F}"/>
              </a:ext>
            </a:extLst>
          </p:cNvPr>
          <p:cNvSpPr/>
          <p:nvPr/>
        </p:nvSpPr>
        <p:spPr>
          <a:xfrm>
            <a:off x="6083824" y="369797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F157A87-F322-4043-BBC0-4DEFE5520767}"/>
              </a:ext>
            </a:extLst>
          </p:cNvPr>
          <p:cNvCxnSpPr>
            <a:cxnSpLocks/>
            <a:stCxn id="75" idx="4"/>
            <a:endCxn id="72" idx="0"/>
          </p:cNvCxnSpPr>
          <p:nvPr/>
        </p:nvCxnSpPr>
        <p:spPr>
          <a:xfrm>
            <a:off x="6689687" y="4301819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십자형 28">
            <a:extLst>
              <a:ext uri="{FF2B5EF4-FFF2-40B4-BE49-F238E27FC236}">
                <a16:creationId xmlns:a16="http://schemas.microsoft.com/office/drawing/2014/main" id="{A32A126B-7C8E-4450-AAC2-35A25AF8FEF6}"/>
              </a:ext>
            </a:extLst>
          </p:cNvPr>
          <p:cNvSpPr/>
          <p:nvPr/>
        </p:nvSpPr>
        <p:spPr>
          <a:xfrm>
            <a:off x="3586268" y="5040238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게임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52468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는 각 플레이어의 체력이다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 </a:t>
            </a:r>
            <a:r>
              <a:rPr lang="ko-KR" altLang="en-US" sz="1200" dirty="0"/>
              <a:t>감소 시 체력은 위에서 아래로 내려온다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초록색 감염도는 아래서 위로 올라온다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를 회복하여도 감염도는 변하지 않는다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감염도 </a:t>
            </a:r>
            <a:r>
              <a:rPr lang="en-US" altLang="ko-KR" sz="1200" dirty="0"/>
              <a:t>100%</a:t>
            </a:r>
            <a:r>
              <a:rPr lang="ko-KR" altLang="en-US" sz="1200" dirty="0"/>
              <a:t>가 될 경우 플레이어는 사망한다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6EBFCD51-9C70-46F2-B0AE-88F53A228F88}"/>
              </a:ext>
            </a:extLst>
          </p:cNvPr>
          <p:cNvSpPr/>
          <p:nvPr/>
        </p:nvSpPr>
        <p:spPr>
          <a:xfrm>
            <a:off x="2658457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7ED964-9A2D-4B73-806A-B141D563D6B6}"/>
              </a:ext>
            </a:extLst>
          </p:cNvPr>
          <p:cNvSpPr txBox="1"/>
          <p:nvPr/>
        </p:nvSpPr>
        <p:spPr>
          <a:xfrm>
            <a:off x="2658457" y="56626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81BCC-125E-420F-BBCA-0DBF51AD7488}"/>
              </a:ext>
            </a:extLst>
          </p:cNvPr>
          <p:cNvSpPr txBox="1"/>
          <p:nvPr/>
        </p:nvSpPr>
        <p:spPr>
          <a:xfrm>
            <a:off x="3644778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3DB324-4BCB-4E98-B7D6-3592D4443FB4}"/>
              </a:ext>
            </a:extLst>
          </p:cNvPr>
          <p:cNvSpPr/>
          <p:nvPr/>
        </p:nvSpPr>
        <p:spPr>
          <a:xfrm>
            <a:off x="3763717" y="5033392"/>
            <a:ext cx="196851" cy="202886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8E7D01-E486-46F7-8BBB-1AE8B7D581DC}"/>
              </a:ext>
            </a:extLst>
          </p:cNvPr>
          <p:cNvSpPr/>
          <p:nvPr/>
        </p:nvSpPr>
        <p:spPr>
          <a:xfrm>
            <a:off x="3586269" y="5217667"/>
            <a:ext cx="535723" cy="69850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5CA19C1C-D689-49B8-8FD0-842E00BB8F20}"/>
              </a:ext>
            </a:extLst>
          </p:cNvPr>
          <p:cNvSpPr/>
          <p:nvPr/>
        </p:nvSpPr>
        <p:spPr>
          <a:xfrm rot="10800000">
            <a:off x="4530104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30261A-BE9E-44C4-BE0A-2D219451C9D4}"/>
              </a:ext>
            </a:extLst>
          </p:cNvPr>
          <p:cNvSpPr/>
          <p:nvPr/>
        </p:nvSpPr>
        <p:spPr>
          <a:xfrm rot="10800000">
            <a:off x="4698987" y="5356658"/>
            <a:ext cx="196851" cy="202886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DAC0C3-47AB-4FD5-8577-241981CC75A2}"/>
              </a:ext>
            </a:extLst>
          </p:cNvPr>
          <p:cNvSpPr/>
          <p:nvPr/>
        </p:nvSpPr>
        <p:spPr>
          <a:xfrm rot="10800000">
            <a:off x="4530105" y="5264023"/>
            <a:ext cx="535723" cy="69850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1C2D00-2AB9-4DD3-B296-59E2BBEB5E36}"/>
              </a:ext>
            </a:extLst>
          </p:cNvPr>
          <p:cNvSpPr txBox="1"/>
          <p:nvPr/>
        </p:nvSpPr>
        <p:spPr>
          <a:xfrm>
            <a:off x="4578077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3E9F1777-C9E8-46A7-8534-10FCC38D7746}"/>
              </a:ext>
            </a:extLst>
          </p:cNvPr>
          <p:cNvSpPr/>
          <p:nvPr/>
        </p:nvSpPr>
        <p:spPr>
          <a:xfrm>
            <a:off x="5354448" y="5040238"/>
            <a:ext cx="535724" cy="494557"/>
          </a:xfrm>
          <a:prstGeom prst="plus">
            <a:avLst>
              <a:gd name="adj" fmla="val 37857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D21C34-C506-45CB-BA04-2935B8E57FC4}"/>
              </a:ext>
            </a:extLst>
          </p:cNvPr>
          <p:cNvSpPr txBox="1"/>
          <p:nvPr/>
        </p:nvSpPr>
        <p:spPr>
          <a:xfrm>
            <a:off x="5338495" y="56446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336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 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플레이어의 특수한 </a:t>
            </a:r>
            <a:r>
              <a:rPr lang="en-US" altLang="ko-KR" sz="1200" dirty="0"/>
              <a:t>HP</a:t>
            </a:r>
            <a:r>
              <a:rPr lang="ko-KR" altLang="en-US" sz="1200" dirty="0"/>
              <a:t>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캐릭터 마다 디자인이 다르다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피격 및 능력 사용시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0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73742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캐릭터별 가지고 있는 </a:t>
                      </a:r>
                      <a:r>
                        <a:rPr lang="en-US" altLang="ko-KR" sz="1100" dirty="0"/>
                        <a:t>HP</a:t>
                      </a:r>
                      <a:r>
                        <a:rPr lang="ko-KR" altLang="en-US" sz="1100" dirty="0"/>
                        <a:t>와 다른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유닛</a:t>
                      </a:r>
                      <a:r>
                        <a:rPr lang="en-US" altLang="ko-KR" sz="1100" dirty="0"/>
                        <a:t>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최소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어떠한 무기를 장착하든 가지고 있는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플레이어가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담당하고 있는 역할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어떤것에</a:t>
                      </a:r>
                      <a:r>
                        <a:rPr lang="ko-KR" altLang="en-US" sz="1100" dirty="0"/>
                        <a:t> 특화 되었는가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어떤 임무를 맡고 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설정은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특수능력은</a:t>
                      </a:r>
                      <a:r>
                        <a:rPr lang="en-US" altLang="ko-KR" sz="1100" dirty="0"/>
                        <a:t>?)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91824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키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몸무게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계급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고향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플레이어가 좀비 백신을 가지러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가겠다고 자원한 이유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2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73137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등 피격 시 감소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, 0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될 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백신을 보호</a:t>
                      </a:r>
                      <a:r>
                        <a:rPr lang="ko-KR" altLang="en-US" sz="1100" dirty="0"/>
                        <a:t>하는 특수한 역할을 맡고 있으며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전체적으로 준수한 능력치를 가진다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*</a:t>
                      </a:r>
                      <a:r>
                        <a:rPr lang="ko-KR" altLang="en-US" sz="1100" dirty="0"/>
                        <a:t>지휘관의 특수 능력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 50%</a:t>
                      </a:r>
                      <a:r>
                        <a:rPr lang="ko-KR" altLang="en-US" sz="1100" dirty="0"/>
                        <a:t>를 소모함으로써 죽은 플레이어를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소생</a:t>
                      </a:r>
                      <a:r>
                        <a:rPr lang="ko-KR" altLang="en-US" sz="1100" dirty="0"/>
                        <a:t>시킨다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64260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190cm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95KG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소령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대한민국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가지고 전 세계에서 좀비 바이러스를 물리치기 위하여 지휘관으로 지원하였고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다수의 인원을 지휘하는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1F74-20B0-4244-9F8B-C63311718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808826" y="1992133"/>
            <a:ext cx="2068497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백신의 </a:t>
            </a:r>
            <a:r>
              <a:rPr lang="en-US" altLang="ko-KR" sz="1200" dirty="0"/>
              <a:t>HP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푸른색 원통형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게임 내 지휘관 캐릭터 등 위치에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백신은 회복이 불가능 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지휘관에게만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61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42D9-2676-4F45-9A0A-D7C5FE0C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1E6E4-D589-4B0D-BBFB-14859BB1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570"/>
            <a:ext cx="10515600" cy="5393322"/>
          </a:xfrm>
        </p:spPr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게임소개</a:t>
            </a:r>
            <a:endParaRPr lang="en-US" altLang="ko-KR" sz="2000" dirty="0"/>
          </a:p>
          <a:p>
            <a:pPr lvl="1"/>
            <a:r>
              <a:rPr lang="ko-KR" altLang="en-US" sz="1400" dirty="0"/>
              <a:t>컨셉 설명</a:t>
            </a:r>
            <a:endParaRPr lang="en-US" altLang="ko-KR" sz="1400" dirty="0"/>
          </a:p>
          <a:p>
            <a:pPr lvl="1"/>
            <a:r>
              <a:rPr lang="ko-KR" altLang="en-US" sz="1400" dirty="0"/>
              <a:t>유사 게임 설명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게임 플레이</a:t>
            </a:r>
            <a:endParaRPr lang="en-US" altLang="ko-KR" sz="2000" dirty="0"/>
          </a:p>
          <a:p>
            <a:pPr lvl="1"/>
            <a:r>
              <a:rPr lang="ko-KR" altLang="en-US" sz="1400" dirty="0"/>
              <a:t>흐름도</a:t>
            </a:r>
            <a:endParaRPr lang="en-US" altLang="ko-KR" sz="1400" dirty="0"/>
          </a:p>
          <a:p>
            <a:pPr lvl="1"/>
            <a:r>
              <a:rPr lang="ko-KR" altLang="en-US" sz="1400" dirty="0"/>
              <a:t>플로우 차트</a:t>
            </a:r>
            <a:endParaRPr lang="en-US" altLang="ko-KR" sz="1400" dirty="0"/>
          </a:p>
          <a:p>
            <a:pPr lvl="1"/>
            <a:r>
              <a:rPr lang="ko-KR" altLang="en-US" sz="1400" dirty="0"/>
              <a:t>카메라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캐릭터</a:t>
            </a:r>
            <a:endParaRPr lang="en-US" altLang="ko-KR" sz="2000" dirty="0"/>
          </a:p>
          <a:p>
            <a:pPr lvl="1"/>
            <a:r>
              <a:rPr lang="ko-KR" altLang="en-US" sz="1400" dirty="0" err="1"/>
              <a:t>스텟</a:t>
            </a:r>
            <a:endParaRPr lang="en-US" altLang="ko-KR" sz="1400" dirty="0"/>
          </a:p>
          <a:p>
            <a:pPr lvl="1"/>
            <a:r>
              <a:rPr lang="ko-KR" altLang="en-US" sz="1400" dirty="0"/>
              <a:t>히트박스</a:t>
            </a:r>
            <a:endParaRPr lang="en-US" altLang="ko-KR" sz="14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연구주제</a:t>
            </a: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33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dirty="0"/>
              <a:t>엔지니어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80659"/>
              </p:ext>
            </p:extLst>
          </p:nvPr>
        </p:nvGraphicFramePr>
        <p:xfrm>
          <a:off x="4081939" y="3132315"/>
          <a:ext cx="7885471" cy="28136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/ 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오브젝트 설치 시 소모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엔지니어로써 </a:t>
                      </a:r>
                      <a:r>
                        <a:rPr lang="ko-KR" altLang="en-US" sz="900" dirty="0" err="1"/>
                        <a:t>터렛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하여 팀원을 보호하고 디펜스 하는 역할을 가지며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다른 플레이어 캐릭터보다 낮은 능력치를 보유한다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특수능력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다른 캐릭터와 다르게 </a:t>
                      </a:r>
                      <a:r>
                        <a:rPr lang="ko-KR" altLang="en-US" sz="900" dirty="0" err="1"/>
                        <a:t>터렛과</a:t>
                      </a:r>
                      <a:r>
                        <a:rPr lang="ko-KR" altLang="en-US" sz="900" dirty="0"/>
                        <a:t> 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할 수 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368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170cm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80KG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중사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독일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남겨진 가족을 위해 백신을 구해오기 위하여 지원했고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가져오는 과정에서 기술적 문제 등을 해결하는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2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82B16848-86DC-49CA-8757-26FD37D5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26" y="1992134"/>
            <a:ext cx="2068497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3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엔지니어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엔지니어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기름의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검은색 기름통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맵에서</a:t>
            </a:r>
            <a:r>
              <a:rPr lang="ko-KR" altLang="en-US" sz="1200" dirty="0"/>
              <a:t> 보급을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엔지니어에게만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9C440B6-619D-4A0D-B7E2-BA98B11C9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5619198" y="3392378"/>
            <a:ext cx="281781" cy="3431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003AAE-95FB-47DA-8A06-537E89954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5" t="25235" r="47419" b="27025"/>
          <a:stretch/>
        </p:blipFill>
        <p:spPr>
          <a:xfrm>
            <a:off x="5247695" y="4550378"/>
            <a:ext cx="776960" cy="8812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C7A8C-0C37-4D98-869A-63909AE98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4" t="23896" r="47016" b="26739"/>
          <a:stretch/>
        </p:blipFill>
        <p:spPr>
          <a:xfrm>
            <a:off x="3944579" y="4550378"/>
            <a:ext cx="776960" cy="8959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DEE35D-3E5E-4647-AD30-C75CC292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2566984" y="4554639"/>
            <a:ext cx="732101" cy="8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용병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42303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(5%/s)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다른 플레이어와 다른 높은 능력치와 특수능력을 통하여 강력한 화력으로 좀비를 소탕하는 역할을 가지고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특수능력 </a:t>
                      </a:r>
                      <a:r>
                        <a:rPr lang="en-US" altLang="ko-KR" sz="1050" dirty="0"/>
                        <a:t>: </a:t>
                      </a:r>
                      <a:r>
                        <a:rPr lang="ko-KR" altLang="en-US" sz="1050" dirty="0"/>
                        <a:t>스태미나를 소비하여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광역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공격을 시전</a:t>
                      </a:r>
                      <a:r>
                        <a:rPr lang="ko-KR" altLang="en-US" sz="1050" dirty="0"/>
                        <a:t>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183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110KG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미국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중위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구해올 때 걸린 보상을 보고 지원하였으며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좋은 체격으로 인해 호위를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2" name="Picture 4" descr="람보 I Firstblood : Rambo 1 - YES24">
            <a:extLst>
              <a:ext uri="{FF2B5EF4-FFF2-40B4-BE49-F238E27FC236}">
                <a16:creationId xmlns:a16="http://schemas.microsoft.com/office/drawing/2014/main" id="{09CE46B3-B002-4D15-86B2-45AFDA5D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31" y="1992134"/>
            <a:ext cx="2206686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6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용병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용병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스태미나의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스태미나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노란색 번개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대기상태를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용병에게만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sp>
        <p:nvSpPr>
          <p:cNvPr id="27" name="번개 26">
            <a:extLst>
              <a:ext uri="{FF2B5EF4-FFF2-40B4-BE49-F238E27FC236}">
                <a16:creationId xmlns:a16="http://schemas.microsoft.com/office/drawing/2014/main" id="{0B3340E1-1394-4602-B9C9-7168AD9ED4D4}"/>
              </a:ext>
            </a:extLst>
          </p:cNvPr>
          <p:cNvSpPr/>
          <p:nvPr/>
        </p:nvSpPr>
        <p:spPr>
          <a:xfrm>
            <a:off x="2680519" y="4908396"/>
            <a:ext cx="396715" cy="5227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번개 27">
            <a:extLst>
              <a:ext uri="{FF2B5EF4-FFF2-40B4-BE49-F238E27FC236}">
                <a16:creationId xmlns:a16="http://schemas.microsoft.com/office/drawing/2014/main" id="{EA1D37B3-B8AD-4751-92D6-5DA6B3481E3C}"/>
              </a:ext>
            </a:extLst>
          </p:cNvPr>
          <p:cNvSpPr/>
          <p:nvPr/>
        </p:nvSpPr>
        <p:spPr>
          <a:xfrm>
            <a:off x="5413609" y="4816646"/>
            <a:ext cx="396715" cy="522777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BB7E723-571D-4999-8693-F282C244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0000" l="9302" r="89922">
                        <a14:foregroundMark x1="27907" y1="22000" x2="27907" y2="22000"/>
                        <a14:foregroundMark x1="37984" y1="41333" x2="27132" y2="14667"/>
                        <a14:foregroundMark x1="30233" y1="6000" x2="30233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1837" y="4845940"/>
            <a:ext cx="494885" cy="575448"/>
          </a:xfrm>
          <a:prstGeom prst="rect">
            <a:avLst/>
          </a:prstGeom>
        </p:spPr>
      </p:pic>
      <p:sp>
        <p:nvSpPr>
          <p:cNvPr id="30" name="번개 29">
            <a:extLst>
              <a:ext uri="{FF2B5EF4-FFF2-40B4-BE49-F238E27FC236}">
                <a16:creationId xmlns:a16="http://schemas.microsoft.com/office/drawing/2014/main" id="{DA5EEE6D-D77F-4B64-BCC4-3D6E77ACC8EF}"/>
              </a:ext>
            </a:extLst>
          </p:cNvPr>
          <p:cNvSpPr>
            <a:spLocks noChangeAspect="1"/>
          </p:cNvSpPr>
          <p:nvPr/>
        </p:nvSpPr>
        <p:spPr>
          <a:xfrm>
            <a:off x="5608783" y="3364300"/>
            <a:ext cx="281474" cy="37989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용병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63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일반좀비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834645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(0.9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1.5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일반형 좀비는 </a:t>
                      </a:r>
                      <a:r>
                        <a:rPr lang="ko-KR" altLang="en-US" sz="1050" dirty="0" err="1"/>
                        <a:t>맵에</a:t>
                      </a:r>
                      <a:r>
                        <a:rPr lang="ko-KR" altLang="en-US" sz="1050" dirty="0"/>
                        <a:t> 배치되어 있는 일반적인 좀비로 매우 많은 물량으로 플레이어를 공격하는 좀비이다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다른 좀비와 다르게 아무런 능력이 존재하지 않는다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4" name="object 9">
            <a:extLst>
              <a:ext uri="{FF2B5EF4-FFF2-40B4-BE49-F238E27FC236}">
                <a16:creationId xmlns:a16="http://schemas.microsoft.com/office/drawing/2014/main" id="{5755AE00-3A1C-4308-8129-2DE5897AC2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1" y="1992133"/>
            <a:ext cx="2206686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군인좀비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784468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(1.0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1.7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(3%/s)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군인이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되어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일반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좀비보다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약간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좋은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스펙의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근거리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특수능력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죽으면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몸에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자폭장치가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폭발하며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주변에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6">
            <a:extLst>
              <a:ext uri="{FF2B5EF4-FFF2-40B4-BE49-F238E27FC236}">
                <a16:creationId xmlns:a16="http://schemas.microsoft.com/office/drawing/2014/main" id="{2F37B107-7B86-4575-8F5F-BA395763CA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4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탱커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12398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1.2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탱커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막아주는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투사체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땅을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찍어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범위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 플레이어는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spc="-5" dirty="0">
                          <a:latin typeface="맑은 고딕"/>
                          <a:cs typeface="맑은 고딕"/>
                        </a:rPr>
                        <a:t>0.5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초간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 스턴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3" name="object 17">
            <a:extLst>
              <a:ext uri="{FF2B5EF4-FFF2-40B4-BE49-F238E27FC236}">
                <a16:creationId xmlns:a16="http://schemas.microsoft.com/office/drawing/2014/main" id="{C36D45CF-96C8-42E6-8348-E693F8C871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9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사족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16181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72465" marR="6642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4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족으로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 err="1">
                          <a:latin typeface="맑은 고딕"/>
                          <a:cs typeface="맑은 고딕"/>
                        </a:rPr>
                        <a:t>걸어다니고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매우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빠른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기동성으로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정신을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빼놓는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 </a:t>
                      </a:r>
                      <a:r>
                        <a:rPr lang="ko-KR" altLang="en-US" sz="1050" spc="-48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폭발물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플레이어와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거리가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가까워지면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돌진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7">
            <a:extLst>
              <a:ext uri="{FF2B5EF4-FFF2-40B4-BE49-F238E27FC236}">
                <a16:creationId xmlns:a16="http://schemas.microsoft.com/office/drawing/2014/main" id="{3C39F4D3-9214-4539-A53B-8F127DA1AC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29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0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캐릭터 이동속도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 UNIT = 1m X 1m =&gt; 60 pixel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보드의 한 칸은 </a:t>
            </a:r>
            <a:r>
              <a:rPr lang="en-US" altLang="ko-KR" sz="1200" dirty="0"/>
              <a:t>1 UNIT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1UNIT / s </a:t>
            </a:r>
            <a:r>
              <a:rPr lang="ko-KR" altLang="en-US" sz="1200" dirty="0"/>
              <a:t>는 보드 한 칸을 </a:t>
            </a:r>
            <a:r>
              <a:rPr lang="en-US" altLang="ko-KR" sz="1200" dirty="0"/>
              <a:t>1</a:t>
            </a:r>
            <a:r>
              <a:rPr lang="ko-KR" altLang="en-US" sz="1200" dirty="0"/>
              <a:t>초에 이동하는 것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예시일 뿐 자유롭게 </a:t>
            </a:r>
            <a:r>
              <a:rPr lang="en-US" altLang="ko-KR" sz="1200" dirty="0"/>
              <a:t>1</a:t>
            </a:r>
            <a:r>
              <a:rPr lang="ko-KR" altLang="en-US" sz="1200" dirty="0"/>
              <a:t>칸 이외로 이동가능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speed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D8D7A8-1513-4D9A-966A-0819CF7E9508}"/>
              </a:ext>
            </a:extLst>
          </p:cNvPr>
          <p:cNvCxnSpPr/>
          <p:nvPr/>
        </p:nvCxnSpPr>
        <p:spPr>
          <a:xfrm>
            <a:off x="2904615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75971-2EDE-4E68-B9AA-88BAADEF6E00}"/>
              </a:ext>
            </a:extLst>
          </p:cNvPr>
          <p:cNvSpPr/>
          <p:nvPr/>
        </p:nvSpPr>
        <p:spPr>
          <a:xfrm>
            <a:off x="2329674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AD37E14-E7D1-4C94-B9CD-C07A46BAD1B5}"/>
              </a:ext>
            </a:extLst>
          </p:cNvPr>
          <p:cNvSpPr/>
          <p:nvPr/>
        </p:nvSpPr>
        <p:spPr>
          <a:xfrm>
            <a:off x="2383093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E11188-5314-4F90-9973-516758511FAD}"/>
              </a:ext>
            </a:extLst>
          </p:cNvPr>
          <p:cNvSpPr/>
          <p:nvPr/>
        </p:nvSpPr>
        <p:spPr>
          <a:xfrm>
            <a:off x="3247437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927A85-1C50-4955-88C9-06C0D5C85842}"/>
              </a:ext>
            </a:extLst>
          </p:cNvPr>
          <p:cNvCxnSpPr/>
          <p:nvPr/>
        </p:nvCxnSpPr>
        <p:spPr>
          <a:xfrm>
            <a:off x="5658141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64A810-90A7-43B9-B44A-184508BCE08A}"/>
              </a:ext>
            </a:extLst>
          </p:cNvPr>
          <p:cNvSpPr/>
          <p:nvPr/>
        </p:nvSpPr>
        <p:spPr>
          <a:xfrm>
            <a:off x="5083200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1DD46A6-AE5A-4BD3-94AE-717996ACCD08}"/>
              </a:ext>
            </a:extLst>
          </p:cNvPr>
          <p:cNvSpPr/>
          <p:nvPr/>
        </p:nvSpPr>
        <p:spPr>
          <a:xfrm>
            <a:off x="6056604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D9B1DE-F2CB-4E00-8D47-D84AD5C727E0}"/>
              </a:ext>
            </a:extLst>
          </p:cNvPr>
          <p:cNvSpPr/>
          <p:nvPr/>
        </p:nvSpPr>
        <p:spPr>
          <a:xfrm>
            <a:off x="6000963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CAA95D-2624-4EF2-9030-8216DE430D81}"/>
              </a:ext>
            </a:extLst>
          </p:cNvPr>
          <p:cNvCxnSpPr/>
          <p:nvPr/>
        </p:nvCxnSpPr>
        <p:spPr>
          <a:xfrm>
            <a:off x="4368800" y="3101712"/>
            <a:ext cx="546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DB0F32-3221-4E61-B0CE-B64D9701E362}"/>
              </a:ext>
            </a:extLst>
          </p:cNvPr>
          <p:cNvSpPr txBox="1"/>
          <p:nvPr/>
        </p:nvSpPr>
        <p:spPr>
          <a:xfrm>
            <a:off x="4404792" y="3370312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74941-96A6-4015-9368-B3388C6D8D2C}"/>
              </a:ext>
            </a:extLst>
          </p:cNvPr>
          <p:cNvSpPr txBox="1"/>
          <p:nvPr/>
        </p:nvSpPr>
        <p:spPr>
          <a:xfrm>
            <a:off x="2497627" y="2220832"/>
            <a:ext cx="58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495D1A-1059-4334-8130-9AAEABFF6816}"/>
              </a:ext>
            </a:extLst>
          </p:cNvPr>
          <p:cNvSpPr txBox="1"/>
          <p:nvPr/>
        </p:nvSpPr>
        <p:spPr>
          <a:xfrm>
            <a:off x="1772046" y="2917048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998848E-C637-4A65-A593-2FA5D24BFE31}"/>
              </a:ext>
            </a:extLst>
          </p:cNvPr>
          <p:cNvCxnSpPr/>
          <p:nvPr/>
        </p:nvCxnSpPr>
        <p:spPr>
          <a:xfrm>
            <a:off x="5658141" y="5416767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4682F7-F36C-4E35-A063-1C9A0524A3EB}"/>
              </a:ext>
            </a:extLst>
          </p:cNvPr>
          <p:cNvSpPr/>
          <p:nvPr/>
        </p:nvSpPr>
        <p:spPr>
          <a:xfrm>
            <a:off x="5083200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C06E1C-D533-4442-BF8B-CEC7F9CC0580}"/>
              </a:ext>
            </a:extLst>
          </p:cNvPr>
          <p:cNvSpPr/>
          <p:nvPr/>
        </p:nvSpPr>
        <p:spPr>
          <a:xfrm>
            <a:off x="6000963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942A5EE-1E07-47D4-9DED-3F950A6B640F}"/>
              </a:ext>
            </a:extLst>
          </p:cNvPr>
          <p:cNvCxnSpPr/>
          <p:nvPr/>
        </p:nvCxnSpPr>
        <p:spPr>
          <a:xfrm>
            <a:off x="5658141" y="6334965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092BF1-94AD-4EB2-A6DB-7BD9C10A31A5}"/>
              </a:ext>
            </a:extLst>
          </p:cNvPr>
          <p:cNvSpPr/>
          <p:nvPr/>
        </p:nvSpPr>
        <p:spPr>
          <a:xfrm>
            <a:off x="5083200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B872D-97C4-4BF0-9DAF-4A1595512D17}"/>
              </a:ext>
            </a:extLst>
          </p:cNvPr>
          <p:cNvSpPr/>
          <p:nvPr/>
        </p:nvSpPr>
        <p:spPr>
          <a:xfrm>
            <a:off x="6000963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B4056AF-2134-4AEA-B602-A28946FE3C38}"/>
              </a:ext>
            </a:extLst>
          </p:cNvPr>
          <p:cNvSpPr/>
          <p:nvPr/>
        </p:nvSpPr>
        <p:spPr>
          <a:xfrm>
            <a:off x="5591925" y="4867424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D3248AB-672D-4DF8-ACD1-D52D30901A01}"/>
              </a:ext>
            </a:extLst>
          </p:cNvPr>
          <p:cNvCxnSpPr/>
          <p:nvPr/>
        </p:nvCxnSpPr>
        <p:spPr>
          <a:xfrm>
            <a:off x="2904615" y="5428604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221642-55AA-4000-B2E8-5A79591AA2E4}"/>
              </a:ext>
            </a:extLst>
          </p:cNvPr>
          <p:cNvSpPr/>
          <p:nvPr/>
        </p:nvSpPr>
        <p:spPr>
          <a:xfrm>
            <a:off x="2329674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6CF5DD-0195-4F7B-BC4A-F62E782FB938}"/>
              </a:ext>
            </a:extLst>
          </p:cNvPr>
          <p:cNvSpPr/>
          <p:nvPr/>
        </p:nvSpPr>
        <p:spPr>
          <a:xfrm>
            <a:off x="3247437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55D03C-5DDB-4C81-B60D-9844B53A032C}"/>
              </a:ext>
            </a:extLst>
          </p:cNvPr>
          <p:cNvCxnSpPr/>
          <p:nvPr/>
        </p:nvCxnSpPr>
        <p:spPr>
          <a:xfrm>
            <a:off x="2904615" y="6346802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5CE0A5-3D6D-478A-8DBB-4B1ACD5BBEB7}"/>
              </a:ext>
            </a:extLst>
          </p:cNvPr>
          <p:cNvSpPr/>
          <p:nvPr/>
        </p:nvSpPr>
        <p:spPr>
          <a:xfrm>
            <a:off x="2329674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D2C076-5C50-48BE-9D6F-7DAA83A280F0}"/>
              </a:ext>
            </a:extLst>
          </p:cNvPr>
          <p:cNvSpPr/>
          <p:nvPr/>
        </p:nvSpPr>
        <p:spPr>
          <a:xfrm>
            <a:off x="3247437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ADEC5A4-7BEC-403E-BC62-4BE7A7A7C71B}"/>
              </a:ext>
            </a:extLst>
          </p:cNvPr>
          <p:cNvSpPr/>
          <p:nvPr/>
        </p:nvSpPr>
        <p:spPr>
          <a:xfrm>
            <a:off x="3043037" y="4453609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82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형태의 캐릭터의 충돌체크에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별 박스는 변하지 않으며 방향 전환은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9CB031-B5D5-4A3B-A6E0-752487A6FDB4}"/>
              </a:ext>
            </a:extLst>
          </p:cNvPr>
          <p:cNvSpPr/>
          <p:nvPr/>
        </p:nvSpPr>
        <p:spPr>
          <a:xfrm>
            <a:off x="2148114" y="2184448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정면사진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0D2DA-E8D1-4381-AF5D-4B0656202DF6}"/>
              </a:ext>
            </a:extLst>
          </p:cNvPr>
          <p:cNvSpPr/>
          <p:nvPr/>
        </p:nvSpPr>
        <p:spPr>
          <a:xfrm>
            <a:off x="2322285" y="2380343"/>
            <a:ext cx="1669143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3251EB-140F-4330-B552-01D1E1AEB084}"/>
              </a:ext>
            </a:extLst>
          </p:cNvPr>
          <p:cNvSpPr/>
          <p:nvPr/>
        </p:nvSpPr>
        <p:spPr>
          <a:xfrm>
            <a:off x="4933821" y="2177239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측면사진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A721C1-17B8-43CD-B733-EEB05F7C2C46}"/>
              </a:ext>
            </a:extLst>
          </p:cNvPr>
          <p:cNvSpPr/>
          <p:nvPr/>
        </p:nvSpPr>
        <p:spPr>
          <a:xfrm>
            <a:off x="5670420" y="2373134"/>
            <a:ext cx="544286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4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sz="4400" b="1" dirty="0"/>
              <a:t>개발환경 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8" name="Google Shape;177;p23">
            <a:extLst>
              <a:ext uri="{FF2B5EF4-FFF2-40B4-BE49-F238E27FC236}">
                <a16:creationId xmlns:a16="http://schemas.microsoft.com/office/drawing/2014/main" id="{71714947-D8A4-4976-8F33-504B82F037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120" y="4527976"/>
            <a:ext cx="1100257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8;p23">
            <a:extLst>
              <a:ext uri="{FF2B5EF4-FFF2-40B4-BE49-F238E27FC236}">
                <a16:creationId xmlns:a16="http://schemas.microsoft.com/office/drawing/2014/main" id="{633C3FE1-660F-4D4D-A71C-CA56873C96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743" y="2239393"/>
            <a:ext cx="1100250" cy="9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9;p23">
            <a:extLst>
              <a:ext uri="{FF2B5EF4-FFF2-40B4-BE49-F238E27FC236}">
                <a16:creationId xmlns:a16="http://schemas.microsoft.com/office/drawing/2014/main" id="{9130E0D5-4BAF-461C-A127-1832E6A37D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443" y="4635797"/>
            <a:ext cx="1156550" cy="10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2;p23">
            <a:extLst>
              <a:ext uri="{FF2B5EF4-FFF2-40B4-BE49-F238E27FC236}">
                <a16:creationId xmlns:a16="http://schemas.microsoft.com/office/drawing/2014/main" id="{98417A09-1C46-4CA2-90C7-778A38AF5BD0}"/>
              </a:ext>
            </a:extLst>
          </p:cNvPr>
          <p:cNvSpPr txBox="1"/>
          <p:nvPr/>
        </p:nvSpPr>
        <p:spPr>
          <a:xfrm>
            <a:off x="3566398" y="3398115"/>
            <a:ext cx="8097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Git</a:t>
            </a:r>
            <a:r>
              <a:rPr lang="en-US" altLang="ko" sz="1600" dirty="0"/>
              <a:t>hub</a:t>
            </a:r>
            <a:endParaRPr sz="1600" dirty="0"/>
          </a:p>
        </p:txBody>
      </p:sp>
      <p:sp>
        <p:nvSpPr>
          <p:cNvPr id="22" name="Google Shape;183;p23">
            <a:extLst>
              <a:ext uri="{FF2B5EF4-FFF2-40B4-BE49-F238E27FC236}">
                <a16:creationId xmlns:a16="http://schemas.microsoft.com/office/drawing/2014/main" id="{1DD49C89-89D6-4538-A944-602AD8AEB08F}"/>
              </a:ext>
            </a:extLst>
          </p:cNvPr>
          <p:cNvSpPr txBox="1"/>
          <p:nvPr/>
        </p:nvSpPr>
        <p:spPr>
          <a:xfrm>
            <a:off x="6928568" y="3396972"/>
            <a:ext cx="17826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VisualStudio2017</a:t>
            </a:r>
            <a:endParaRPr sz="1600" dirty="0"/>
          </a:p>
        </p:txBody>
      </p:sp>
      <p:sp>
        <p:nvSpPr>
          <p:cNvPr id="23" name="Google Shape;184;p23">
            <a:extLst>
              <a:ext uri="{FF2B5EF4-FFF2-40B4-BE49-F238E27FC236}">
                <a16:creationId xmlns:a16="http://schemas.microsoft.com/office/drawing/2014/main" id="{F0C1302C-225A-48F5-A199-964E43A95532}"/>
              </a:ext>
            </a:extLst>
          </p:cNvPr>
          <p:cNvSpPr txBox="1"/>
          <p:nvPr/>
        </p:nvSpPr>
        <p:spPr>
          <a:xfrm>
            <a:off x="7213443" y="5900049"/>
            <a:ext cx="11004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DirectX12</a:t>
            </a:r>
            <a:endParaRPr sz="1600"/>
          </a:p>
        </p:txBody>
      </p:sp>
      <p:sp>
        <p:nvSpPr>
          <p:cNvPr id="24" name="Google Shape;187;p23">
            <a:extLst>
              <a:ext uri="{FF2B5EF4-FFF2-40B4-BE49-F238E27FC236}">
                <a16:creationId xmlns:a16="http://schemas.microsoft.com/office/drawing/2014/main" id="{9206C81C-FB39-4566-AF79-F456679A7C03}"/>
              </a:ext>
            </a:extLst>
          </p:cNvPr>
          <p:cNvSpPr txBox="1"/>
          <p:nvPr/>
        </p:nvSpPr>
        <p:spPr>
          <a:xfrm>
            <a:off x="3463877" y="5834814"/>
            <a:ext cx="10575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3Ds MAX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032" name="Picture 8" descr="Github가 뭐에요?">
            <a:extLst>
              <a:ext uri="{FF2B5EF4-FFF2-40B4-BE49-F238E27FC236}">
                <a16:creationId xmlns:a16="http://schemas.microsoft.com/office/drawing/2014/main" id="{4746A6B8-3727-4F2F-8ECA-913E96CF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83" y="2260522"/>
            <a:ext cx="1874488" cy="10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36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지휘관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 통은 지휘관 캐릭터 등에 붙어있다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두개가 겹친 부분에서 충돌 시 </a:t>
            </a:r>
            <a:r>
              <a:rPr lang="en-US" altLang="ko-KR" sz="1200" dirty="0"/>
              <a:t>HP</a:t>
            </a:r>
            <a:r>
              <a:rPr lang="ko-KR" altLang="en-US" sz="1200" dirty="0"/>
              <a:t>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ko-KR" altLang="en-US" sz="1200" dirty="0"/>
              <a:t>모두 감소한다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8" y="1722783"/>
            <a:ext cx="460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9AE777-0F9F-42EA-934F-8F3AC812F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957966" y="2224455"/>
            <a:ext cx="1900236" cy="380046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233B2C-B102-44A6-8B0F-AA56898475EC}"/>
              </a:ext>
            </a:extLst>
          </p:cNvPr>
          <p:cNvSpPr/>
          <p:nvPr/>
        </p:nvSpPr>
        <p:spPr>
          <a:xfrm>
            <a:off x="2056566" y="2411482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A20809-F422-4F95-B9D0-554AD29F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37" y="2224160"/>
            <a:ext cx="1820956" cy="38048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0A85C-4E5A-4EE2-97D5-6729D441EFAD}"/>
              </a:ext>
            </a:extLst>
          </p:cNvPr>
          <p:cNvSpPr/>
          <p:nvPr/>
        </p:nvSpPr>
        <p:spPr>
          <a:xfrm>
            <a:off x="5544818" y="2411482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00AD4-BB0D-437E-BB38-D564215CA232}"/>
              </a:ext>
            </a:extLst>
          </p:cNvPr>
          <p:cNvSpPr/>
          <p:nvPr/>
        </p:nvSpPr>
        <p:spPr>
          <a:xfrm>
            <a:off x="5290311" y="2792481"/>
            <a:ext cx="502157" cy="1158483"/>
          </a:xfrm>
          <a:prstGeom prst="rect">
            <a:avLst/>
          </a:prstGeom>
          <a:solidFill>
            <a:srgbClr val="00B0F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50D99576-2D56-49E6-8D22-D4C27B28B322}"/>
              </a:ext>
            </a:extLst>
          </p:cNvPr>
          <p:cNvSpPr/>
          <p:nvPr/>
        </p:nvSpPr>
        <p:spPr>
          <a:xfrm>
            <a:off x="7040243" y="241148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9B245120-5A2B-4B78-BB2E-AE5A642AF7A7}"/>
              </a:ext>
            </a:extLst>
          </p:cNvPr>
          <p:cNvSpPr/>
          <p:nvPr/>
        </p:nvSpPr>
        <p:spPr>
          <a:xfrm rot="16200000">
            <a:off x="5813727" y="5871263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501041" y="648866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5D3D273A-57E5-4CBC-AE26-E67FBCB56598}"/>
              </a:ext>
            </a:extLst>
          </p:cNvPr>
          <p:cNvSpPr/>
          <p:nvPr/>
        </p:nvSpPr>
        <p:spPr>
          <a:xfrm rot="16200000">
            <a:off x="2703425" y="551380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84EBE7E0-9726-4EFB-B4CB-EB878BA671CD}"/>
              </a:ext>
            </a:extLst>
          </p:cNvPr>
          <p:cNvSpPr/>
          <p:nvPr/>
        </p:nvSpPr>
        <p:spPr>
          <a:xfrm>
            <a:off x="4674761" y="2792481"/>
            <a:ext cx="325531" cy="1158481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ABC29-3E00-4EEC-AB93-53BA42ED5AD0}"/>
              </a:ext>
            </a:extLst>
          </p:cNvPr>
          <p:cNvSpPr txBox="1"/>
          <p:nvPr/>
        </p:nvSpPr>
        <p:spPr>
          <a:xfrm>
            <a:off x="3846515" y="319296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6FB65224-D6CC-401C-A582-F4FB90FE5B6C}"/>
              </a:ext>
            </a:extLst>
          </p:cNvPr>
          <p:cNvSpPr/>
          <p:nvPr/>
        </p:nvSpPr>
        <p:spPr>
          <a:xfrm rot="5400000">
            <a:off x="5380198" y="1639357"/>
            <a:ext cx="325531" cy="499007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82109-D7DC-4376-94A2-C229A1119D10}"/>
              </a:ext>
            </a:extLst>
          </p:cNvPr>
          <p:cNvSpPr txBox="1"/>
          <p:nvPr/>
        </p:nvSpPr>
        <p:spPr>
          <a:xfrm>
            <a:off x="5065938" y="135676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895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33487" y="648866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A9BE97E-80DA-49D3-81AE-3B07BDCD7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5398222" y="1872885"/>
            <a:ext cx="1820956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6E32D911-4D83-444F-BA7C-63FC6246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16" y="1872885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A388CF-A7FD-434F-A86C-3AC1CF5245CA}"/>
              </a:ext>
            </a:extLst>
          </p:cNvPr>
          <p:cNvSpPr/>
          <p:nvPr/>
        </p:nvSpPr>
        <p:spPr>
          <a:xfrm>
            <a:off x="2051715" y="2097235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C2D81780-5383-447A-9193-3999A6E87B77}"/>
              </a:ext>
            </a:extLst>
          </p:cNvPr>
          <p:cNvSpPr/>
          <p:nvPr/>
        </p:nvSpPr>
        <p:spPr>
          <a:xfrm rot="16200000">
            <a:off x="2698574" y="516223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0411A3-12BB-4754-8ECC-B3F4B8D36AB4}"/>
              </a:ext>
            </a:extLst>
          </p:cNvPr>
          <p:cNvSpPr txBox="1"/>
          <p:nvPr/>
        </p:nvSpPr>
        <p:spPr>
          <a:xfrm>
            <a:off x="2326148" y="611756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D04636-CE8C-46E9-A95B-31331C985742}"/>
              </a:ext>
            </a:extLst>
          </p:cNvPr>
          <p:cNvSpPr/>
          <p:nvPr/>
        </p:nvSpPr>
        <p:spPr>
          <a:xfrm>
            <a:off x="5872413" y="2059913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80980A48-CA6A-48E7-9DFB-A736E45D7E15}"/>
              </a:ext>
            </a:extLst>
          </p:cNvPr>
          <p:cNvSpPr/>
          <p:nvPr/>
        </p:nvSpPr>
        <p:spPr>
          <a:xfrm>
            <a:off x="4912009" y="204631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8ACCF089-2361-4815-BDE8-E71FE9CE5A32}"/>
              </a:ext>
            </a:extLst>
          </p:cNvPr>
          <p:cNvSpPr/>
          <p:nvPr/>
        </p:nvSpPr>
        <p:spPr>
          <a:xfrm rot="16200000">
            <a:off x="6141322" y="5519694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8C95D-C25E-4053-BC76-796AE68350FD}"/>
              </a:ext>
            </a:extLst>
          </p:cNvPr>
          <p:cNvSpPr txBox="1"/>
          <p:nvPr/>
        </p:nvSpPr>
        <p:spPr>
          <a:xfrm>
            <a:off x="5828636" y="613709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0.4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DFAF9-E8B6-4133-8246-8B6300B47A9C}"/>
              </a:ext>
            </a:extLst>
          </p:cNvPr>
          <p:cNvSpPr txBox="1"/>
          <p:nvPr/>
        </p:nvSpPr>
        <p:spPr>
          <a:xfrm>
            <a:off x="4023733" y="358845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243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44739" y="618239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514466" y="616285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23" name="Picture 6" descr="TBLeague 1/4 람보">
            <a:extLst>
              <a:ext uri="{FF2B5EF4-FFF2-40B4-BE49-F238E27FC236}">
                <a16:creationId xmlns:a16="http://schemas.microsoft.com/office/drawing/2014/main" id="{185032CB-DFC1-49F5-A6FF-DE9A945A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" r="26618"/>
          <a:stretch/>
        </p:blipFill>
        <p:spPr bwMode="auto">
          <a:xfrm>
            <a:off x="5398459" y="1851156"/>
            <a:ext cx="1820956" cy="38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네 카 랭보/분노의 탈출 7인치 액션 피규어 죤 J 랭보 / NECA RAMBO/FIRST BLOOD PART II :: 유니박스">
            <a:extLst>
              <a:ext uri="{FF2B5EF4-FFF2-40B4-BE49-F238E27FC236}">
                <a16:creationId xmlns:a16="http://schemas.microsoft.com/office/drawing/2014/main" id="{DC9E135F-733A-4D10-AB08-3C271EA4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/>
          <a:stretch/>
        </p:blipFill>
        <p:spPr bwMode="auto">
          <a:xfrm>
            <a:off x="2029443" y="1851157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B1FF7A-9A6D-4397-8C74-6315C98BCA06}"/>
              </a:ext>
            </a:extLst>
          </p:cNvPr>
          <p:cNvSpPr/>
          <p:nvPr/>
        </p:nvSpPr>
        <p:spPr>
          <a:xfrm>
            <a:off x="2169935" y="1981491"/>
            <a:ext cx="1619250" cy="3580205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1ACDAE20-244C-4B31-91F2-75A5261DFE45}"/>
              </a:ext>
            </a:extLst>
          </p:cNvPr>
          <p:cNvSpPr/>
          <p:nvPr/>
        </p:nvSpPr>
        <p:spPr>
          <a:xfrm rot="16200000">
            <a:off x="2756227" y="5140509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7DF1F9-A5F0-4E2C-942E-63ABE6920E3B}"/>
              </a:ext>
            </a:extLst>
          </p:cNvPr>
          <p:cNvSpPr/>
          <p:nvPr/>
        </p:nvSpPr>
        <p:spPr>
          <a:xfrm>
            <a:off x="5900856" y="2038185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FF35676A-C150-4B18-AEB0-9BB39C96F496}"/>
              </a:ext>
            </a:extLst>
          </p:cNvPr>
          <p:cNvSpPr/>
          <p:nvPr/>
        </p:nvSpPr>
        <p:spPr>
          <a:xfrm>
            <a:off x="4895771" y="1851156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04B6B29C-E04B-4A21-934D-C2D1D4959F7A}"/>
              </a:ext>
            </a:extLst>
          </p:cNvPr>
          <p:cNvSpPr/>
          <p:nvPr/>
        </p:nvSpPr>
        <p:spPr>
          <a:xfrm rot="16200000">
            <a:off x="6169765" y="5497966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89A86-018D-4FE1-9873-32539886928A}"/>
              </a:ext>
            </a:extLst>
          </p:cNvPr>
          <p:cNvSpPr txBox="1"/>
          <p:nvPr/>
        </p:nvSpPr>
        <p:spPr>
          <a:xfrm>
            <a:off x="4027569" y="358692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190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좀비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좀비가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될 때 카메라 앵글에 잡힌다면 실행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바닥에서 </a:t>
            </a:r>
            <a:r>
              <a:rPr lang="ko-KR" altLang="en-US" sz="1200" dirty="0" err="1"/>
              <a:t>기어나오는</a:t>
            </a:r>
            <a:r>
              <a:rPr lang="ko-KR" altLang="en-US" sz="1200" dirty="0"/>
              <a:t>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스폰</a:t>
            </a:r>
            <a:r>
              <a:rPr lang="ko-KR" altLang="en-US" sz="1200" dirty="0"/>
              <a:t> 시간 </a:t>
            </a:r>
            <a:r>
              <a:rPr lang="en-US" altLang="ko-KR" sz="1200" dirty="0"/>
              <a:t>2</a:t>
            </a:r>
            <a:r>
              <a:rPr lang="ko-KR" altLang="en-US" sz="1200" dirty="0"/>
              <a:t>초간 애니메이션 실행 및 무적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스폰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84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좀비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추적하여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초단위로 만들어 다른 명령이 생기기  전 까지 반복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25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좀비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초 애니메이션 </a:t>
            </a:r>
            <a:r>
              <a:rPr lang="en-US" altLang="ko-KR" sz="1200" dirty="0"/>
              <a:t>/ </a:t>
            </a:r>
            <a:r>
              <a:rPr lang="ko-KR" altLang="en-US" sz="1200" dirty="0"/>
              <a:t>애니메이션 종료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ko-KR" altLang="en-US" sz="1200" dirty="0" err="1"/>
              <a:t>휘두루기</a:t>
            </a:r>
            <a:r>
              <a:rPr lang="ko-KR" altLang="en-US" sz="1200" dirty="0"/>
              <a:t>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7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상태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이동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키 입력 </a:t>
            </a:r>
            <a:r>
              <a:rPr lang="en-US" altLang="ko-KR" sz="1200" dirty="0"/>
              <a:t>– WASD </a:t>
            </a:r>
            <a:r>
              <a:rPr lang="ko-KR" altLang="en-US" sz="1200" dirty="0"/>
              <a:t>를 짧은 시간내 누르는 회수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걷기 </a:t>
            </a:r>
            <a:r>
              <a:rPr lang="en-US" altLang="ko-KR" sz="1200" dirty="0"/>
              <a:t>– </a:t>
            </a:r>
            <a:r>
              <a:rPr lang="ko-KR" altLang="en-US" sz="1200" dirty="0"/>
              <a:t>캐릭터의 기본 이동속도로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달리기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스테미너를</a:t>
            </a:r>
            <a:r>
              <a:rPr lang="ko-KR" altLang="en-US" sz="1200" dirty="0"/>
              <a:t> 소모해 이동속도의 </a:t>
            </a:r>
            <a:r>
              <a:rPr lang="en-US" altLang="ko-KR" sz="1200" dirty="0"/>
              <a:t>150%</a:t>
            </a:r>
            <a:r>
              <a:rPr lang="ko-KR" altLang="en-US" sz="1200" dirty="0"/>
              <a:t>의 속도로 </a:t>
            </a:r>
            <a:r>
              <a:rPr lang="en-US" altLang="ko-KR" sz="1200" dirty="0"/>
              <a:t>		</a:t>
            </a:r>
            <a:r>
              <a:rPr lang="ko-KR" altLang="en-US" sz="1200" dirty="0"/>
              <a:t>이동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4B2442-7EF1-4C4D-B48B-7929710288BF}"/>
              </a:ext>
            </a:extLst>
          </p:cNvPr>
          <p:cNvSpPr/>
          <p:nvPr/>
        </p:nvSpPr>
        <p:spPr>
          <a:xfrm>
            <a:off x="2620019" y="2448730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대기 상태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91351BF3-A61B-4909-9AF9-B7BC8BCA66EE}"/>
              </a:ext>
            </a:extLst>
          </p:cNvPr>
          <p:cNvSpPr/>
          <p:nvPr/>
        </p:nvSpPr>
        <p:spPr>
          <a:xfrm>
            <a:off x="3577411" y="3096451"/>
            <a:ext cx="245097" cy="4457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1F47E8C-1095-4B50-90ED-EC865B48E8DF}"/>
              </a:ext>
            </a:extLst>
          </p:cNvPr>
          <p:cNvSpPr/>
          <p:nvPr/>
        </p:nvSpPr>
        <p:spPr>
          <a:xfrm>
            <a:off x="3577410" y="4234984"/>
            <a:ext cx="245097" cy="4457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8DE50C-704F-4AE0-B15D-4639DD7825FD}"/>
              </a:ext>
            </a:extLst>
          </p:cNvPr>
          <p:cNvSpPr/>
          <p:nvPr/>
        </p:nvSpPr>
        <p:spPr>
          <a:xfrm>
            <a:off x="2620019" y="4757558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걷기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94114680-43F1-4963-8E27-BDF02F619D05}"/>
              </a:ext>
            </a:extLst>
          </p:cNvPr>
          <p:cNvSpPr/>
          <p:nvPr/>
        </p:nvSpPr>
        <p:spPr>
          <a:xfrm rot="16200000">
            <a:off x="5508436" y="3151745"/>
            <a:ext cx="245097" cy="150083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BA9F3-3080-4479-9C1F-D4F9596D5665}"/>
              </a:ext>
            </a:extLst>
          </p:cNvPr>
          <p:cNvSpPr txBox="1"/>
          <p:nvPr/>
        </p:nvSpPr>
        <p:spPr>
          <a:xfrm>
            <a:off x="3791567" y="4246306"/>
            <a:ext cx="674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FC9F902-F44C-4AC3-94B3-4119F2395480}"/>
              </a:ext>
            </a:extLst>
          </p:cNvPr>
          <p:cNvSpPr/>
          <p:nvPr/>
        </p:nvSpPr>
        <p:spPr>
          <a:xfrm>
            <a:off x="6254517" y="3894823"/>
            <a:ext cx="245097" cy="78594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8B0A91-3DCF-4788-B13E-B451F44F0C5B}"/>
              </a:ext>
            </a:extLst>
          </p:cNvPr>
          <p:cNvSpPr/>
          <p:nvPr/>
        </p:nvSpPr>
        <p:spPr>
          <a:xfrm>
            <a:off x="5286932" y="4746976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달리기</a:t>
            </a: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43568F-128B-4B86-A0C2-8D3F5F7CB9F4}"/>
              </a:ext>
            </a:extLst>
          </p:cNvPr>
          <p:cNvSpPr/>
          <p:nvPr/>
        </p:nvSpPr>
        <p:spPr>
          <a:xfrm>
            <a:off x="2586005" y="3560343"/>
            <a:ext cx="2215299" cy="683643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 입력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1CF31-C59B-4483-B987-7FF7CCDEE1DE}"/>
              </a:ext>
            </a:extLst>
          </p:cNvPr>
          <p:cNvSpPr txBox="1"/>
          <p:nvPr/>
        </p:nvSpPr>
        <p:spPr>
          <a:xfrm>
            <a:off x="4851607" y="3436326"/>
            <a:ext cx="674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92992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상태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이동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상태 </a:t>
            </a:r>
            <a:r>
              <a:rPr lang="en-US" altLang="ko-KR" sz="1200" dirty="0"/>
              <a:t>– </a:t>
            </a:r>
            <a:r>
              <a:rPr lang="ko-KR" altLang="en-US" sz="1200" dirty="0"/>
              <a:t>좀비에게 공격 당할 시 잠시 조작 불가 상태가 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이동 및 공격 상태 에서 피격 시 대기 상태로 변경 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당해 체력이 </a:t>
            </a:r>
            <a:r>
              <a:rPr lang="en-US" altLang="ko-KR" sz="1200" dirty="0"/>
              <a:t>0 </a:t>
            </a:r>
            <a:r>
              <a:rPr lang="ko-KR" altLang="en-US" sz="1200" dirty="0"/>
              <a:t>이 될 시 사망 상태가 된다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피격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4B2442-7EF1-4C4D-B48B-7929710288BF}"/>
              </a:ext>
            </a:extLst>
          </p:cNvPr>
          <p:cNvSpPr/>
          <p:nvPr/>
        </p:nvSpPr>
        <p:spPr>
          <a:xfrm>
            <a:off x="1881465" y="2401865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대기 상태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8DE50C-704F-4AE0-B15D-4639DD7825FD}"/>
              </a:ext>
            </a:extLst>
          </p:cNvPr>
          <p:cNvSpPr/>
          <p:nvPr/>
        </p:nvSpPr>
        <p:spPr>
          <a:xfrm>
            <a:off x="1881465" y="4710693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대기 상태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사망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AE058E-AC4F-4313-A860-85EDF0B47C22}"/>
              </a:ext>
            </a:extLst>
          </p:cNvPr>
          <p:cNvSpPr/>
          <p:nvPr/>
        </p:nvSpPr>
        <p:spPr>
          <a:xfrm>
            <a:off x="4647495" y="3556278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41CB58-B648-4A4A-AB01-4AD77E59ECCD}"/>
              </a:ext>
            </a:extLst>
          </p:cNvPr>
          <p:cNvSpPr/>
          <p:nvPr/>
        </p:nvSpPr>
        <p:spPr>
          <a:xfrm>
            <a:off x="1867608" y="3556279"/>
            <a:ext cx="2187591" cy="6477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피격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71A582-2BCF-4AB1-9E31-B76DB2E68564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 flipH="1">
            <a:off x="2961404" y="3049586"/>
            <a:ext cx="13857" cy="5066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9688A92-0ADC-40CD-BBF2-54CF3C82974C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>
            <a:off x="2961404" y="4204000"/>
            <a:ext cx="13857" cy="5066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C011580-E81C-42E6-94F6-53F74A9B8FB1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rot="10800000" flipV="1">
            <a:off x="4055199" y="3880138"/>
            <a:ext cx="592296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7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많은 수의 좀비로 메모리 관리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현재 한 웨이브 당 </a:t>
            </a:r>
            <a:r>
              <a:rPr lang="en-US" altLang="ko-KR" sz="1200" dirty="0"/>
              <a:t>100</a:t>
            </a:r>
            <a:r>
              <a:rPr lang="ko-KR" altLang="en-US" sz="1200" dirty="0"/>
              <a:t>마리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많은 </a:t>
            </a: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개채수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eeGee 하비 :: 월드워z 게임을 구매했다. 소감 및 리뷰 - 생각없이 할만한 좀비게임">
            <a:extLst>
              <a:ext uri="{FF2B5EF4-FFF2-40B4-BE49-F238E27FC236}">
                <a16:creationId xmlns:a16="http://schemas.microsoft.com/office/drawing/2014/main" id="{C02FE106-6B0A-454A-B278-8E25651E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73" y="2475835"/>
            <a:ext cx="5304393" cy="297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23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</a:t>
            </a:r>
            <a:r>
              <a:rPr lang="en-US" altLang="ko-KR" sz="1200" dirty="0"/>
              <a:t>/ </a:t>
            </a:r>
            <a:r>
              <a:rPr lang="ko-KR" altLang="en-US" sz="1200" dirty="0"/>
              <a:t>적 이동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최단 경로 찾기 알고리즘 </a:t>
            </a:r>
            <a:r>
              <a:rPr lang="en-US" altLang="ko-KR" sz="1200"/>
              <a:t>– A-Star </a:t>
            </a:r>
            <a:r>
              <a:rPr lang="ko-KR" altLang="en-US" sz="1200"/>
              <a:t>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경로 찾기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8BDC4-D680-4495-B453-BCDBDD9B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74" y="1858099"/>
            <a:ext cx="4142595" cy="42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14B29-7A73-455E-BC46-B52345FD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0" y="1858099"/>
            <a:ext cx="1424061" cy="4351338"/>
          </a:xfr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1AE9E6-D372-4C30-8112-6853C10147F1}"/>
              </a:ext>
            </a:extLst>
          </p:cNvPr>
          <p:cNvGrpSpPr/>
          <p:nvPr/>
        </p:nvGrpSpPr>
        <p:grpSpPr>
          <a:xfrm>
            <a:off x="2130104" y="1858099"/>
            <a:ext cx="5589425" cy="3442838"/>
            <a:chOff x="5566146" y="1604954"/>
            <a:chExt cx="6367168" cy="32810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A796BB-4A1B-470A-BA61-8E785A92971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412F7E-4AF0-4A30-BF7B-0E1CB930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6146" y="1604954"/>
              <a:ext cx="5692587" cy="32020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최종 목적지로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탈출하기 위해 각 루트와 거점에서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몰려오는 </a:t>
            </a:r>
            <a:r>
              <a:rPr lang="ko-KR" altLang="en-US" dirty="0">
                <a:solidFill>
                  <a:srgbClr val="FF0000"/>
                </a:solidFill>
              </a:rPr>
              <a:t>다수의 좀비</a:t>
            </a:r>
            <a:r>
              <a:rPr lang="ko-KR" altLang="en-US" dirty="0"/>
              <a:t>들을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컨트롤</a:t>
            </a:r>
            <a:r>
              <a:rPr lang="ko-KR" altLang="en-US" dirty="0"/>
              <a:t> 하여 소탕하는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슈팅 디펜스 게임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7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</a:t>
            </a:r>
            <a:r>
              <a:rPr lang="ko-KR" altLang="en-US" sz="1200" dirty="0" err="1"/>
              <a:t>상황별</a:t>
            </a:r>
            <a:r>
              <a:rPr lang="ko-KR" altLang="en-US" sz="1200" dirty="0"/>
              <a:t>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시 최단거리로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조우 시 다시 </a:t>
            </a:r>
            <a:r>
              <a:rPr lang="ko-KR" altLang="en-US" sz="1200" dirty="0" err="1"/>
              <a:t>길찾기</a:t>
            </a:r>
            <a:r>
              <a:rPr lang="ko-KR" altLang="en-US" sz="1200" dirty="0"/>
              <a:t> 시도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결과가 실패하면 플레이어 설치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파괴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DECA-E195-4159-B3BD-ED0B037D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84" y="2232766"/>
            <a:ext cx="5101529" cy="31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2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stCxn id="9" idx="3"/>
            <a:endCxn id="7" idx="3"/>
          </p:cNvCxnSpPr>
          <p:nvPr/>
        </p:nvCxnSpPr>
        <p:spPr>
          <a:xfrm>
            <a:off x="2519301" y="3129855"/>
            <a:ext cx="821951" cy="920315"/>
          </a:xfrm>
          <a:prstGeom prst="bentConnector3">
            <a:avLst>
              <a:gd name="adj1" fmla="val 2086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49606" y="3838819"/>
            <a:ext cx="431321" cy="42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41908" cy="920312"/>
          </a:xfrm>
          <a:prstGeom prst="bentConnector3">
            <a:avLst>
              <a:gd name="adj1" fmla="val 13117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53DBB838-0CAD-4922-8D1D-821EF558CA1E}"/>
              </a:ext>
            </a:extLst>
          </p:cNvPr>
          <p:cNvSpPr/>
          <p:nvPr/>
        </p:nvSpPr>
        <p:spPr>
          <a:xfrm>
            <a:off x="6401082" y="3872587"/>
            <a:ext cx="328368" cy="3551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9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19301" y="3129855"/>
            <a:ext cx="1348310" cy="920312"/>
          </a:xfrm>
          <a:prstGeom prst="bentConnector3">
            <a:avLst>
              <a:gd name="adj1" fmla="val 12869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71664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61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C3F09B-23CB-4318-8E8F-52421A2F8A07}"/>
              </a:ext>
            </a:extLst>
          </p:cNvPr>
          <p:cNvSpPr txBox="1"/>
          <p:nvPr/>
        </p:nvSpPr>
        <p:spPr>
          <a:xfrm>
            <a:off x="5298247" y="27826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FECD6-4ABE-4F7A-BF3E-CBABD4790F86}"/>
              </a:ext>
            </a:extLst>
          </p:cNvPr>
          <p:cNvSpPr txBox="1"/>
          <p:nvPr/>
        </p:nvSpPr>
        <p:spPr>
          <a:xfrm>
            <a:off x="6321474" y="3958081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406179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r>
              <a:rPr lang="ko-KR" altLang="en-US" sz="1200" strike="sngStrike" dirty="0"/>
              <a:t>정해진 </a:t>
            </a:r>
            <a:r>
              <a:rPr lang="ko-KR" altLang="en-US" sz="1200" strike="sngStrike" dirty="0" err="1"/>
              <a:t>맵에서</a:t>
            </a:r>
            <a:r>
              <a:rPr lang="ko-KR" altLang="en-US" sz="1200" strike="sngStrike" dirty="0"/>
              <a:t> 랜덤 선택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각 스테이지별 정해진 맵 </a:t>
            </a:r>
            <a:r>
              <a:rPr lang="en-US" altLang="ko-KR" sz="1200" strike="sngStrike" dirty="0"/>
              <a:t>10</a:t>
            </a:r>
            <a:r>
              <a:rPr lang="ko-KR" altLang="en-US" sz="1200" strike="sngStrike" dirty="0"/>
              <a:t>가지 기획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정해진 패턴을 숙지해 공략하는 재미</a:t>
            </a:r>
            <a:endParaRPr lang="en-US" altLang="ko-KR" sz="1200" strike="sngStrik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BD192BEC-5F80-43E3-BB49-4E839EFC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57" y="1953615"/>
            <a:ext cx="2181225" cy="2340610"/>
          </a:xfrm>
          <a:prstGeom prst="rect">
            <a:avLst/>
          </a:prstGeom>
        </p:spPr>
      </p:pic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FBB5DE-813A-4ED5-ACA2-0ADAFC56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718" y="2000922"/>
            <a:ext cx="2076450" cy="2245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E27571-B9EA-4409-991E-1192C3E3C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680" y="4466497"/>
            <a:ext cx="2419350" cy="21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4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전역에 랜덤 점 연결한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곡선으로 미로 경로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 중 하 </a:t>
            </a:r>
            <a:r>
              <a:rPr lang="en-US" altLang="ko-KR" sz="1200" dirty="0"/>
              <a:t>2</a:t>
            </a:r>
            <a:r>
              <a:rPr lang="ko-KR" altLang="en-US" sz="1200" dirty="0"/>
              <a:t>개씩 곡선을 만들어 </a:t>
            </a:r>
            <a:r>
              <a:rPr lang="en-US" altLang="ko-KR" sz="1200" dirty="0"/>
              <a:t>6</a:t>
            </a:r>
            <a:r>
              <a:rPr lang="ko-KR" altLang="en-US" sz="1200" dirty="0"/>
              <a:t>개의 가지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길목에 랜덤하게 생성 </a:t>
            </a:r>
            <a:r>
              <a:rPr lang="en-US" altLang="ko-KR" sz="1200" dirty="0"/>
              <a:t>/ </a:t>
            </a:r>
            <a:r>
              <a:rPr lang="ko-KR" altLang="en-US" sz="1200" dirty="0"/>
              <a:t>정해진 개수 생성까지  반복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겹쳐진 부분은 조형물로 대체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85" y="2367813"/>
            <a:ext cx="1771650" cy="1116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64CFF-5B7C-4F11-9B36-6B22F651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16" y="3709870"/>
            <a:ext cx="1781175" cy="1125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68B81-541B-4DC4-B407-8186C8CA2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885" y="5060182"/>
            <a:ext cx="1753235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766325-E92B-4C76-9E62-D611A267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868" y="3360353"/>
            <a:ext cx="2888674" cy="18242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6E65FC-341A-4BB7-97A4-1E67ECDB629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86535" y="2926296"/>
            <a:ext cx="506333" cy="134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23220-D6C3-48CD-846E-615B38C565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03591" y="4272480"/>
            <a:ext cx="489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6B34D3-299A-44A1-9AE4-5E16A559260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668120" y="4272480"/>
            <a:ext cx="524748" cy="1340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68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출발점과 도착점을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두개를 잇는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연결 </a:t>
            </a:r>
            <a:r>
              <a:rPr lang="ko-KR" altLang="en-US" sz="1200" dirty="0" err="1"/>
              <a:t>되있는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곡선을 통해 막힌 통로는 생성하지 않음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베지어</a:t>
            </a:r>
            <a:r>
              <a:rPr lang="ko-KR" altLang="en-US" sz="1200" dirty="0"/>
              <a:t> 곡선 주변에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및 조형물 자동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자동 생성 기준은 랜덤확률 값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82" y="2428198"/>
            <a:ext cx="4631779" cy="29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checkpoint </a:t>
            </a:r>
            <a:r>
              <a:rPr lang="ko-KR" altLang="en-US" dirty="0"/>
              <a:t>내 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몰려드는 </a:t>
            </a:r>
            <a:r>
              <a:rPr lang="ko-KR" altLang="en-US" dirty="0">
                <a:solidFill>
                  <a:srgbClr val="FF0000"/>
                </a:solidFill>
              </a:rPr>
              <a:t>다량</a:t>
            </a:r>
            <a:r>
              <a:rPr lang="ko-KR" altLang="en-US" dirty="0"/>
              <a:t>의 좀비를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디펜스</a:t>
            </a:r>
            <a:r>
              <a:rPr lang="ko-KR" altLang="en-US" dirty="0"/>
              <a:t>를 통해 방어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Camera - checkpoint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9E1347-28D7-4063-9469-88830234BD18}"/>
              </a:ext>
            </a:extLst>
          </p:cNvPr>
          <p:cNvGrpSpPr/>
          <p:nvPr/>
        </p:nvGrpSpPr>
        <p:grpSpPr>
          <a:xfrm>
            <a:off x="1851798" y="1858099"/>
            <a:ext cx="5399234" cy="3435796"/>
            <a:chOff x="5811634" y="2048485"/>
            <a:chExt cx="5778839" cy="328108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05628C8-52C5-43D1-9A5B-00F02E695938}"/>
                </a:ext>
              </a:extLst>
            </p:cNvPr>
            <p:cNvSpPr/>
            <p:nvPr/>
          </p:nvSpPr>
          <p:spPr>
            <a:xfrm>
              <a:off x="5811634" y="2048485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0C8C5E5-4C4C-49D2-96D1-63B22DF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59" y="2087984"/>
              <a:ext cx="5692588" cy="3202081"/>
            </a:xfrm>
            <a:prstGeom prst="rect">
              <a:avLst/>
            </a:prstGeom>
          </p:spPr>
        </p:pic>
      </p:grpSp>
      <p:pic>
        <p:nvPicPr>
          <p:cNvPr id="19" name="그림 18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FD11A6D6-78A4-4BE9-909F-914C94CDC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8CCFEDAA-0E96-4872-B7FE-C73B9CBB704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747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8C4098E3-6AAF-4825-926E-4FCC9384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64" y="3919191"/>
            <a:ext cx="2655815" cy="1241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B1F848-34C8-42E4-9FA1-944CC0835DE4}"/>
              </a:ext>
            </a:extLst>
          </p:cNvPr>
          <p:cNvGrpSpPr/>
          <p:nvPr/>
        </p:nvGrpSpPr>
        <p:grpSpPr>
          <a:xfrm>
            <a:off x="2579555" y="2065388"/>
            <a:ext cx="1259632" cy="1248582"/>
            <a:chOff x="665747" y="1422009"/>
            <a:chExt cx="2526843" cy="25712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DF398F-C758-44D8-8063-7D21F1778E8F}"/>
                </a:ext>
              </a:extLst>
            </p:cNvPr>
            <p:cNvSpPr/>
            <p:nvPr/>
          </p:nvSpPr>
          <p:spPr>
            <a:xfrm>
              <a:off x="665747" y="1422009"/>
              <a:ext cx="2526843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A4C75E9-343F-4125-86AC-C544C8583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09" y="1442457"/>
              <a:ext cx="2455117" cy="25303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5866D8-DC00-49E7-B538-099DB34CC080}"/>
              </a:ext>
            </a:extLst>
          </p:cNvPr>
          <p:cNvGrpSpPr/>
          <p:nvPr/>
        </p:nvGrpSpPr>
        <p:grpSpPr>
          <a:xfrm>
            <a:off x="4927962" y="2038664"/>
            <a:ext cx="2134367" cy="1280723"/>
            <a:chOff x="665747" y="1422009"/>
            <a:chExt cx="3542359" cy="25712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CC592F-83C1-43B2-8723-8057E1302230}"/>
                </a:ext>
              </a:extLst>
            </p:cNvPr>
            <p:cNvSpPr/>
            <p:nvPr/>
          </p:nvSpPr>
          <p:spPr>
            <a:xfrm>
              <a:off x="665747" y="1422009"/>
              <a:ext cx="3542359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박스헤드 2인용 [ 게임 ]">
              <a:extLst>
                <a:ext uri="{FF2B5EF4-FFF2-40B4-BE49-F238E27FC236}">
                  <a16:creationId xmlns:a16="http://schemas.microsoft.com/office/drawing/2014/main" id="{BEAF153A-AB7A-4FA2-B257-9EF49C6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07" y="1481616"/>
              <a:ext cx="3366637" cy="2452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9799F3D-4B37-4D3C-B5B8-9F72DBB97C7B}"/>
              </a:ext>
            </a:extLst>
          </p:cNvPr>
          <p:cNvGrpSpPr/>
          <p:nvPr/>
        </p:nvGrpSpPr>
        <p:grpSpPr>
          <a:xfrm>
            <a:off x="4896621" y="3879773"/>
            <a:ext cx="2197048" cy="1280723"/>
            <a:chOff x="8264765" y="1044802"/>
            <a:chExt cx="2197048" cy="12807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C9A9B2-96BC-461E-BBA5-9844CC9905AF}"/>
                </a:ext>
              </a:extLst>
            </p:cNvPr>
            <p:cNvSpPr/>
            <p:nvPr/>
          </p:nvSpPr>
          <p:spPr>
            <a:xfrm>
              <a:off x="8264765" y="1044802"/>
              <a:ext cx="2197048" cy="12807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3D0EEA6-521C-45EA-A558-722D6796C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1596" y="1076711"/>
              <a:ext cx="2163385" cy="1216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65C104C7-DAFF-4424-B150-AD7D3BFC9735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</a:t>
            </a:r>
            <a:r>
              <a:rPr lang="en-US" altLang="ko-KR" sz="1000" dirty="0"/>
              <a:t>  </a:t>
            </a:r>
            <a:r>
              <a:rPr lang="ko-KR" altLang="en-US" sz="1000" dirty="0" err="1"/>
              <a:t>스텟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/>
              <a:t>     </a:t>
            </a:r>
            <a:r>
              <a:rPr lang="ko-KR" altLang="en-US" sz="1000" dirty="0" err="1"/>
              <a:t>바운딩박스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487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디펜스 게임 </a:t>
            </a:r>
            <a:r>
              <a:rPr lang="en-US" altLang="ko-KR" sz="1200" dirty="0"/>
              <a:t>X</a:t>
            </a:r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탈출을 위한 거점 방어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터렛</a:t>
            </a:r>
            <a:r>
              <a:rPr lang="ko-KR" altLang="en-US" sz="1200" dirty="0"/>
              <a:t> 위주의 플레이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23" name="Picture 4" descr="한번 맛들이면 헤어나올수 없는 치0스 &amp;quot;팩 . 토 . 리 . 오&amp;quot;">
            <a:extLst>
              <a:ext uri="{FF2B5EF4-FFF2-40B4-BE49-F238E27FC236}">
                <a16:creationId xmlns:a16="http://schemas.microsoft.com/office/drawing/2014/main" id="{797F7273-C349-470A-8752-C8CEA2B2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5012086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설치물</a:t>
            </a:r>
            <a:r>
              <a:rPr lang="ko-KR" altLang="en-US" sz="1200" dirty="0"/>
              <a:t> 진로 영향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자유로운 이동 가능하나 장소 국한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EC4FC87-8F5A-47D9-95CD-522BF245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4990090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839CEAF8-47C3-4EC8-BCDF-4361224E1631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362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</TotalTime>
  <Words>4198</Words>
  <Application>Microsoft Office PowerPoint</Application>
  <PresentationFormat>와이드스크린</PresentationFormat>
  <Paragraphs>1846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Arial Unicode MS</vt:lpstr>
      <vt:lpstr>맑은 고딕</vt:lpstr>
      <vt:lpstr>Arial</vt:lpstr>
      <vt:lpstr>Calibri</vt:lpstr>
      <vt:lpstr>Calibri Light</vt:lpstr>
      <vt:lpstr>Office Theme</vt:lpstr>
      <vt:lpstr>종합설계기획</vt:lpstr>
      <vt:lpstr>히스토리</vt:lpstr>
      <vt:lpstr>목차</vt:lpstr>
      <vt:lpstr>개발환경  </vt:lpstr>
      <vt:lpstr>게임소개 컨셉 설명</vt:lpstr>
      <vt:lpstr>게임소개 컨셉 설명</vt:lpstr>
      <vt:lpstr>게임소개 유사 게임</vt:lpstr>
      <vt:lpstr>게임소개 유사 게임</vt:lpstr>
      <vt:lpstr>게임소개 유사 게임</vt:lpstr>
      <vt:lpstr>게임소개 유사 게임</vt:lpstr>
      <vt:lpstr>게임소개 유사 게임</vt:lpstr>
      <vt:lpstr>게임플레이 흐름도</vt:lpstr>
      <vt:lpstr>게임플레이 흐름도</vt:lpstr>
      <vt:lpstr>게임플레이 흐름도</vt:lpstr>
      <vt:lpstr>게임플레이 흐름도</vt:lpstr>
      <vt:lpstr>게임플레이 흐름도</vt:lpstr>
      <vt:lpstr>게임 플레이 </vt:lpstr>
      <vt:lpstr>게임 플레이 </vt:lpstr>
      <vt:lpstr>게임 플레이 </vt:lpstr>
      <vt:lpstr>게임 플레이 </vt:lpstr>
      <vt:lpstr>게임 플레이 </vt:lpstr>
      <vt:lpstr>게임플레이 흐름도</vt:lpstr>
      <vt:lpstr>게임플레이 플로우차트 scene</vt:lpstr>
      <vt:lpstr>게임플레이 플로우차트 scene</vt:lpstr>
      <vt:lpstr>캐릭터  스텟 - HP</vt:lpstr>
      <vt:lpstr>캐릭터   스텟 – 특수 HP</vt:lpstr>
      <vt:lpstr>캐릭터   스텟</vt:lpstr>
      <vt:lpstr>캐릭터   스텟 – 지휘관 </vt:lpstr>
      <vt:lpstr>캐릭터   스텟 – 지휘관 – 특수HP</vt:lpstr>
      <vt:lpstr>캐릭터   스텟 – 엔지니어</vt:lpstr>
      <vt:lpstr>캐릭터   스텟 – 엔지니어 – 특수HP</vt:lpstr>
      <vt:lpstr>캐릭터   스텟 - 용병</vt:lpstr>
      <vt:lpstr>캐릭터   스텟 – 용병 – 특수HP</vt:lpstr>
      <vt:lpstr>캐릭터   스텟 - 일반좀비</vt:lpstr>
      <vt:lpstr>캐릭터   스텟 - 군인좀비</vt:lpstr>
      <vt:lpstr>캐릭터   스텟 - 탱커</vt:lpstr>
      <vt:lpstr>캐릭터   스텟 - 사족</vt:lpstr>
      <vt:lpstr>캐릭터   스텟 – 캐릭터 이동속도</vt:lpstr>
      <vt:lpstr>캐릭터   바운딩박스</vt:lpstr>
      <vt:lpstr>캐릭터   바운딩박스 - 지휘관</vt:lpstr>
      <vt:lpstr>캐릭터   바운딩박스 - 엔지니어</vt:lpstr>
      <vt:lpstr>캐릭터   바운딩박스 - 엔지니어</vt:lpstr>
      <vt:lpstr>캐릭터   좀비 애니메이션</vt:lpstr>
      <vt:lpstr>캐릭터   좀비 애니메이션</vt:lpstr>
      <vt:lpstr>캐릭터   좀비 애니메이션</vt:lpstr>
      <vt:lpstr>캐릭터   플레이어 상태 - 이동</vt:lpstr>
      <vt:lpstr>캐릭터   플레이어 상태 - 이동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홍찬우(2017180045)</dc:creator>
  <cp:lastModifiedBy>홍찬우(2017180045)</cp:lastModifiedBy>
  <cp:revision>557</cp:revision>
  <dcterms:created xsi:type="dcterms:W3CDTF">2021-11-10T10:32:01Z</dcterms:created>
  <dcterms:modified xsi:type="dcterms:W3CDTF">2022-03-14T15:04:19Z</dcterms:modified>
</cp:coreProperties>
</file>